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5"/>
  </p:notesMasterIdLst>
  <p:sldIdLst>
    <p:sldId id="256" r:id="rId2"/>
    <p:sldId id="258" r:id="rId3"/>
    <p:sldId id="279" r:id="rId4"/>
    <p:sldId id="289" r:id="rId5"/>
    <p:sldId id="291" r:id="rId6"/>
    <p:sldId id="290" r:id="rId7"/>
    <p:sldId id="292" r:id="rId8"/>
    <p:sldId id="320" r:id="rId9"/>
    <p:sldId id="319" r:id="rId10"/>
    <p:sldId id="333" r:id="rId11"/>
    <p:sldId id="322" r:id="rId12"/>
    <p:sldId id="325" r:id="rId13"/>
    <p:sldId id="324" r:id="rId14"/>
    <p:sldId id="332" r:id="rId15"/>
    <p:sldId id="299" r:id="rId16"/>
    <p:sldId id="296" r:id="rId17"/>
    <p:sldId id="327" r:id="rId18"/>
    <p:sldId id="328" r:id="rId19"/>
    <p:sldId id="303" r:id="rId20"/>
    <p:sldId id="307" r:id="rId21"/>
    <p:sldId id="329" r:id="rId22"/>
    <p:sldId id="331" r:id="rId23"/>
    <p:sldId id="330" r:id="rId24"/>
  </p:sldIdLst>
  <p:sldSz cx="12192000" cy="6858000"/>
  <p:notesSz cx="6858000" cy="9144000"/>
  <p:embeddedFontLst>
    <p:embeddedFont>
      <p:font typeface="맑은 고딕" panose="020B0503020000020004" pitchFamily="50" charset="-127"/>
      <p:regular r:id="rId26"/>
      <p:bold r:id="rId2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3F2F1"/>
    <a:srgbClr val="2721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403" autoAdjust="0"/>
    <p:restoredTop sz="79882" autoAdjust="0"/>
  </p:normalViewPr>
  <p:slideViewPr>
    <p:cSldViewPr snapToGrid="0">
      <p:cViewPr>
        <p:scale>
          <a:sx n="66" d="100"/>
          <a:sy n="66" d="100"/>
        </p:scale>
        <p:origin x="48" y="6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5DF4E0-3E7B-4408-BA33-292E86E2AF17}" type="datetimeFigureOut">
              <a:rPr lang="ko-KR" altLang="en-US" smtClean="0"/>
              <a:t>2020-12-07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3B44F3-CFDD-4481-8C21-C233655735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8250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안녕하세요</a:t>
            </a:r>
            <a:r>
              <a:rPr lang="en-US" altLang="ko-KR" dirty="0"/>
              <a:t>, </a:t>
            </a:r>
            <a:r>
              <a:rPr lang="ko-KR" altLang="en-US" dirty="0"/>
              <a:t>영상처리 프로그래밍 </a:t>
            </a:r>
            <a:r>
              <a:rPr lang="en-US" altLang="ko-KR" dirty="0"/>
              <a:t>– </a:t>
            </a:r>
            <a:r>
              <a:rPr lang="ko-KR" altLang="en-US" dirty="0"/>
              <a:t>알파채널이 추가된 </a:t>
            </a:r>
            <a:r>
              <a:rPr lang="en-US" altLang="ko-KR" dirty="0" err="1"/>
              <a:t>png</a:t>
            </a:r>
            <a:r>
              <a:rPr lang="en-US" altLang="ko-KR" dirty="0"/>
              <a:t> </a:t>
            </a:r>
            <a:r>
              <a:rPr lang="ko-KR" altLang="en-US" dirty="0"/>
              <a:t>파일 만들기를 주제로 발표하게 된 박상민입니다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3B44F3-CFDD-4481-8C21-C233655735B0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54057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그렇게 구현한 프로그램을 이용해서 직접 추출한 결과인데요</a:t>
            </a:r>
            <a:r>
              <a:rPr lang="en-US" altLang="ko-KR" dirty="0"/>
              <a:t>, (1 </a:t>
            </a:r>
            <a:r>
              <a:rPr lang="ko-KR" altLang="en-US" dirty="0"/>
              <a:t>페이지</a:t>
            </a:r>
            <a:r>
              <a:rPr lang="en-US" altLang="ko-KR" dirty="0"/>
              <a:t>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3B44F3-CFDD-4481-8C21-C233655735B0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24548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보시다시피</a:t>
            </a:r>
            <a:r>
              <a:rPr lang="en-US" altLang="ko-KR" dirty="0"/>
              <a:t>, </a:t>
            </a:r>
            <a:r>
              <a:rPr lang="ko-KR" altLang="en-US" dirty="0"/>
              <a:t>배경이 존재하는 </a:t>
            </a:r>
            <a:r>
              <a:rPr lang="en-US" altLang="ko-KR" dirty="0"/>
              <a:t>jpg </a:t>
            </a:r>
            <a:r>
              <a:rPr lang="ko-KR" altLang="en-US" dirty="0"/>
              <a:t>파일을 원하는 영역만 추출해서 </a:t>
            </a:r>
            <a:r>
              <a:rPr lang="en-US" altLang="ko-KR" dirty="0"/>
              <a:t>(2 </a:t>
            </a:r>
            <a:r>
              <a:rPr lang="ko-KR" altLang="en-US" dirty="0"/>
              <a:t>페이지</a:t>
            </a:r>
            <a:r>
              <a:rPr lang="en-US" altLang="ko-KR" dirty="0"/>
              <a:t>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3B44F3-CFDD-4481-8C21-C233655735B0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913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배경이 없는 </a:t>
            </a:r>
            <a:r>
              <a:rPr lang="en-US" altLang="ko-KR" dirty="0" err="1"/>
              <a:t>png</a:t>
            </a:r>
            <a:r>
              <a:rPr lang="en-US" altLang="ko-KR" dirty="0"/>
              <a:t> </a:t>
            </a:r>
            <a:r>
              <a:rPr lang="ko-KR" altLang="en-US" dirty="0"/>
              <a:t>파일로 저장한 결과입니다</a:t>
            </a:r>
            <a:r>
              <a:rPr lang="en-US" altLang="ko-KR" dirty="0"/>
              <a:t>. (3 </a:t>
            </a:r>
            <a:r>
              <a:rPr lang="ko-KR" altLang="en-US" dirty="0"/>
              <a:t>페이지</a:t>
            </a:r>
            <a:r>
              <a:rPr lang="en-US" altLang="ko-KR" dirty="0"/>
              <a:t>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3B44F3-CFDD-4481-8C21-C233655735B0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5517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프로그램에 대한 시스템 구성도로</a:t>
            </a:r>
            <a:r>
              <a:rPr lang="en-US" altLang="ko-KR" dirty="0"/>
              <a:t>, </a:t>
            </a:r>
            <a:r>
              <a:rPr lang="ko-KR" altLang="en-US" dirty="0"/>
              <a:t>어떤 시점에 무슨 입력을 할 수 있는지를 도식화 한</a:t>
            </a:r>
            <a:r>
              <a:rPr lang="en-US" altLang="ko-KR" dirty="0"/>
              <a:t>,</a:t>
            </a:r>
            <a:r>
              <a:rPr lang="ko-KR" altLang="en-US" dirty="0"/>
              <a:t> 사용자 매뉴얼이라고도 볼 수 있을 것 같습니다</a:t>
            </a:r>
            <a:r>
              <a:rPr lang="en-US" altLang="ko-KR" dirty="0"/>
              <a:t>. </a:t>
            </a:r>
            <a:r>
              <a:rPr lang="ko-KR" altLang="en-US" dirty="0"/>
              <a:t>이걸 참고 하시면서 프로그램 시연을 해보도록 하겠습니다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3B44F3-CFDD-4481-8C21-C233655735B0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35926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마찬가지로</a:t>
            </a:r>
            <a:r>
              <a:rPr lang="en-US" altLang="ko-KR" dirty="0"/>
              <a:t>, </a:t>
            </a:r>
            <a:r>
              <a:rPr lang="ko-KR" altLang="en-US" dirty="0"/>
              <a:t>두 번째 프로그램의 시스템 구성도이며</a:t>
            </a:r>
            <a:r>
              <a:rPr lang="en-US" altLang="ko-KR" dirty="0"/>
              <a:t>, </a:t>
            </a:r>
            <a:r>
              <a:rPr lang="ko-KR" altLang="en-US" dirty="0"/>
              <a:t>이를 참고하시면서 시연해보겠습니다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3B44F3-CFDD-4481-8C21-C233655735B0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07749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마지막 파트로</a:t>
            </a:r>
            <a:r>
              <a:rPr lang="en-US" altLang="ko-KR" dirty="0"/>
              <a:t>, </a:t>
            </a:r>
            <a:r>
              <a:rPr lang="ko-KR" altLang="en-US" dirty="0"/>
              <a:t>주요 코드에 대해 설명하겠습니다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3B44F3-CFDD-4481-8C21-C233655735B0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43726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다만 시간 관계상</a:t>
            </a:r>
            <a:r>
              <a:rPr lang="en-US" altLang="ko-KR" dirty="0"/>
              <a:t>, </a:t>
            </a:r>
            <a:r>
              <a:rPr lang="ko-KR" altLang="en-US" dirty="0"/>
              <a:t>모든 코드에 대한 구체적인 설명은 보고서에 수록하고</a:t>
            </a:r>
            <a:r>
              <a:rPr lang="en-US" altLang="ko-KR" dirty="0"/>
              <a:t>, </a:t>
            </a:r>
            <a:r>
              <a:rPr lang="ko-KR" altLang="en-US" dirty="0"/>
              <a:t>다음 사항을 중심으로 말씀 드리려 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3B44F3-CFDD-4481-8C21-C233655735B0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74099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먼저 프로그램은 구성도에서 보았듯</a:t>
            </a:r>
            <a:r>
              <a:rPr lang="en-US" altLang="ko-KR" dirty="0"/>
              <a:t>, </a:t>
            </a:r>
            <a:r>
              <a:rPr lang="ko-KR" altLang="en-US" dirty="0"/>
              <a:t>단축키로 수행되는 형식입니다</a:t>
            </a:r>
            <a:r>
              <a:rPr lang="en-US" altLang="ko-KR" dirty="0"/>
              <a:t>. </a:t>
            </a:r>
            <a:r>
              <a:rPr lang="ko-KR" altLang="en-US" dirty="0"/>
              <a:t>입력 값에 해당할 때만 루프를 빠져나가</a:t>
            </a:r>
            <a:r>
              <a:rPr lang="en-US" altLang="ko-KR" dirty="0"/>
              <a:t>, key</a:t>
            </a:r>
            <a:r>
              <a:rPr lang="ko-KR" altLang="en-US" dirty="0"/>
              <a:t>와 </a:t>
            </a:r>
            <a:r>
              <a:rPr lang="en-US" altLang="ko-KR" dirty="0"/>
              <a:t>ascii</a:t>
            </a:r>
            <a:r>
              <a:rPr lang="ko-KR" altLang="en-US" dirty="0"/>
              <a:t>값이 같은 해당 기능을 수행하는 방식입니다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수행코드가 너무 길거나 반복되는 경우 함수로 묶어 호출하였습니다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3B44F3-CFDD-4481-8C21-C233655735B0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01149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첫 번째</a:t>
            </a:r>
            <a:r>
              <a:rPr lang="en-US" altLang="ko-KR" dirty="0"/>
              <a:t>, </a:t>
            </a:r>
            <a:r>
              <a:rPr lang="ko-KR" altLang="en-US" dirty="0" err="1"/>
              <a:t>역투영</a:t>
            </a:r>
            <a:r>
              <a:rPr lang="ko-KR" altLang="en-US" dirty="0"/>
              <a:t> 함수인데요</a:t>
            </a:r>
            <a:r>
              <a:rPr lang="en-US" altLang="ko-KR" dirty="0"/>
              <a:t>. </a:t>
            </a:r>
            <a:r>
              <a:rPr lang="ko-KR" altLang="en-US" dirty="0"/>
              <a:t>여기서 </a:t>
            </a:r>
            <a:r>
              <a:rPr lang="ko-KR" altLang="en-US" dirty="0" err="1"/>
              <a:t>역투영</a:t>
            </a:r>
            <a:r>
              <a:rPr lang="ko-KR" altLang="en-US" dirty="0"/>
              <a:t> 할 영역을 </a:t>
            </a:r>
            <a:r>
              <a:rPr lang="en-US" altLang="ko-KR" dirty="0" err="1"/>
              <a:t>roi</a:t>
            </a:r>
            <a:r>
              <a:rPr lang="ko-KR" altLang="en-US" dirty="0"/>
              <a:t>로 선택하고</a:t>
            </a:r>
            <a:r>
              <a:rPr lang="en-US" altLang="ko-KR" dirty="0"/>
              <a:t>, type </a:t>
            </a:r>
            <a:r>
              <a:rPr lang="ko-KR" altLang="en-US" dirty="0"/>
              <a:t>검사를 하는데</a:t>
            </a:r>
            <a:r>
              <a:rPr lang="en-US" altLang="ko-KR" dirty="0"/>
              <a:t>, </a:t>
            </a:r>
            <a:r>
              <a:rPr lang="ko-KR" altLang="en-US" dirty="0"/>
              <a:t>이 </a:t>
            </a:r>
            <a:r>
              <a:rPr lang="en-US" altLang="ko-KR" dirty="0"/>
              <a:t>ROI</a:t>
            </a:r>
            <a:r>
              <a:rPr lang="ko-KR" altLang="en-US" dirty="0"/>
              <a:t>는 </a:t>
            </a:r>
            <a:r>
              <a:rPr lang="ko-KR" altLang="en-US" dirty="0" err="1"/>
              <a:t>다른곳에서도</a:t>
            </a:r>
            <a:r>
              <a:rPr lang="ko-KR" altLang="en-US" dirty="0"/>
              <a:t> 사용됩니다</a:t>
            </a:r>
            <a:r>
              <a:rPr lang="en-US" altLang="ko-KR" dirty="0"/>
              <a:t>. </a:t>
            </a:r>
            <a:r>
              <a:rPr lang="ko-KR" altLang="en-US" dirty="0"/>
              <a:t>그래서 함수로 묶었는데</a:t>
            </a:r>
            <a:r>
              <a:rPr lang="en-US" altLang="ko-KR" dirty="0"/>
              <a:t>,</a:t>
            </a:r>
          </a:p>
          <a:p>
            <a:r>
              <a:rPr lang="en-US" altLang="ko-KR" dirty="0" err="1"/>
              <a:t>selectROI</a:t>
            </a:r>
            <a:r>
              <a:rPr lang="en-US" altLang="ko-KR" dirty="0"/>
              <a:t> </a:t>
            </a:r>
            <a:r>
              <a:rPr lang="ko-KR" altLang="en-US" dirty="0"/>
              <a:t>를 써서 반환된 </a:t>
            </a:r>
            <a:r>
              <a:rPr lang="en-US" altLang="ko-KR" dirty="0"/>
              <a:t>w, h</a:t>
            </a:r>
            <a:r>
              <a:rPr lang="ko-KR" altLang="en-US" dirty="0"/>
              <a:t>가 존재하면</a:t>
            </a:r>
            <a:r>
              <a:rPr lang="en-US" altLang="ko-KR" dirty="0"/>
              <a:t>, </a:t>
            </a:r>
            <a:r>
              <a:rPr lang="en-US" altLang="ko-KR" dirty="0" err="1"/>
              <a:t>roi</a:t>
            </a:r>
            <a:r>
              <a:rPr lang="ko-KR" altLang="en-US" dirty="0"/>
              <a:t>를 반환하고</a:t>
            </a:r>
            <a:r>
              <a:rPr lang="en-US" altLang="ko-KR" dirty="0"/>
              <a:t>, </a:t>
            </a:r>
            <a:r>
              <a:rPr lang="ko-KR" altLang="en-US" dirty="0"/>
              <a:t>없으면</a:t>
            </a:r>
            <a:r>
              <a:rPr lang="en-US" altLang="ko-KR" dirty="0"/>
              <a:t>, -1</a:t>
            </a:r>
            <a:r>
              <a:rPr lang="ko-KR" altLang="en-US" dirty="0"/>
              <a:t>을 반환합니다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이걸 검사함으로써</a:t>
            </a:r>
            <a:r>
              <a:rPr lang="en-US" altLang="ko-KR" dirty="0"/>
              <a:t>, </a:t>
            </a:r>
            <a:r>
              <a:rPr lang="ko-KR" altLang="en-US" dirty="0"/>
              <a:t>기능 수행 없이 </a:t>
            </a:r>
            <a:r>
              <a:rPr lang="en-US" altLang="ko-KR" dirty="0"/>
              <a:t>ESC</a:t>
            </a:r>
            <a:r>
              <a:rPr lang="ko-KR" altLang="en-US" dirty="0"/>
              <a:t>를 눌러도 에러 없이 메뉴로 돌아가게 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반환된 </a:t>
            </a:r>
            <a:r>
              <a:rPr lang="en-US" altLang="ko-KR" dirty="0" err="1"/>
              <a:t>roi</a:t>
            </a:r>
            <a:r>
              <a:rPr lang="ko-KR" altLang="en-US" dirty="0" err="1"/>
              <a:t>를</a:t>
            </a:r>
            <a:r>
              <a:rPr lang="ko-KR" altLang="en-US" dirty="0"/>
              <a:t> 이용해 히스토그램을 만들고</a:t>
            </a:r>
            <a:r>
              <a:rPr lang="en-US" altLang="ko-KR" dirty="0"/>
              <a:t>, OpenCV </a:t>
            </a:r>
            <a:r>
              <a:rPr lang="ko-KR" altLang="en-US" dirty="0"/>
              <a:t>함수로 </a:t>
            </a:r>
            <a:r>
              <a:rPr lang="ko-KR" altLang="en-US" dirty="0" err="1"/>
              <a:t>역투영</a:t>
            </a:r>
            <a:r>
              <a:rPr lang="ko-KR" altLang="en-US" dirty="0"/>
              <a:t> 한 결과에 대해 </a:t>
            </a:r>
            <a:r>
              <a:rPr lang="ko-KR" altLang="en-US" dirty="0" err="1"/>
              <a:t>쓰레시</a:t>
            </a:r>
            <a:r>
              <a:rPr lang="ko-KR" altLang="en-US" dirty="0"/>
              <a:t> 홀딩으로 이진화 시켜 마스크로 저장합니다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이어지는 아래 </a:t>
            </a:r>
            <a:r>
              <a:rPr lang="en-US" altLang="ko-KR" dirty="0" err="1"/>
              <a:t>save_to_mask</a:t>
            </a:r>
            <a:r>
              <a:rPr lang="en-US" altLang="ko-KR" dirty="0"/>
              <a:t> </a:t>
            </a:r>
            <a:r>
              <a:rPr lang="ko-KR" altLang="en-US" dirty="0"/>
              <a:t>코드는 뒤에서 설명하겠습니다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3B44F3-CFDD-4481-8C21-C233655735B0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943037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두 번째 기능</a:t>
            </a:r>
            <a:r>
              <a:rPr lang="en-US" altLang="ko-KR" dirty="0"/>
              <a:t>,</a:t>
            </a:r>
            <a:r>
              <a:rPr lang="ko-KR" altLang="en-US" dirty="0"/>
              <a:t> 바이너리 </a:t>
            </a:r>
            <a:r>
              <a:rPr lang="ko-KR" altLang="en-US" dirty="0" err="1"/>
              <a:t>쓰레시</a:t>
            </a:r>
            <a:r>
              <a:rPr lang="ko-KR" altLang="en-US" dirty="0"/>
              <a:t> 홀드 함수입니다</a:t>
            </a:r>
            <a:r>
              <a:rPr lang="en-US" altLang="ko-KR" dirty="0"/>
              <a:t>. </a:t>
            </a:r>
            <a:r>
              <a:rPr lang="ko-KR" altLang="en-US" dirty="0"/>
              <a:t>먼저 이미지를 흑백으로 변환하고</a:t>
            </a:r>
            <a:r>
              <a:rPr lang="en-US" altLang="ko-KR" dirty="0"/>
              <a:t>, </a:t>
            </a:r>
            <a:r>
              <a:rPr lang="ko-KR" altLang="en-US" dirty="0"/>
              <a:t>선택영역 반전 기능의 </a:t>
            </a:r>
            <a:r>
              <a:rPr lang="ko-KR" altLang="en-US" dirty="0" err="1"/>
              <a:t>토글식</a:t>
            </a:r>
            <a:r>
              <a:rPr lang="ko-KR" altLang="en-US" dirty="0"/>
              <a:t> 구현을 위한 변수 </a:t>
            </a:r>
            <a:r>
              <a:rPr lang="en-US" altLang="ko-KR" dirty="0"/>
              <a:t>flag</a:t>
            </a:r>
            <a:r>
              <a:rPr lang="ko-KR" altLang="en-US" dirty="0"/>
              <a:t>를 줍니다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창이름과 그에 대한 트랙바를 설정하고</a:t>
            </a:r>
            <a:r>
              <a:rPr lang="en-US" altLang="ko-KR" dirty="0"/>
              <a:t>, </a:t>
            </a:r>
            <a:r>
              <a:rPr lang="ko-KR" altLang="en-US" dirty="0" err="1"/>
              <a:t>임계값</a:t>
            </a:r>
            <a:r>
              <a:rPr lang="ko-KR" altLang="en-US" dirty="0"/>
              <a:t> </a:t>
            </a:r>
            <a:r>
              <a:rPr lang="en-US" altLang="ko-KR" dirty="0"/>
              <a:t>value</a:t>
            </a:r>
            <a:r>
              <a:rPr lang="ko-KR" altLang="en-US" dirty="0"/>
              <a:t>의 초기값을 줍니다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트랙바로부터 </a:t>
            </a:r>
            <a:r>
              <a:rPr lang="ko-KR" altLang="en-US" dirty="0" err="1"/>
              <a:t>임계값을</a:t>
            </a:r>
            <a:r>
              <a:rPr lang="ko-KR" altLang="en-US" dirty="0"/>
              <a:t> 받아와서 이를 다시 이진화 한 한 값을 다시 출력해주는 루프 방식으로 진행되는데요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무조건 입력을 기다리는게 아니라</a:t>
            </a:r>
            <a:r>
              <a:rPr lang="en-US" altLang="ko-KR" dirty="0"/>
              <a:t>, </a:t>
            </a:r>
            <a:r>
              <a:rPr lang="ko-KR" altLang="en-US" dirty="0" err="1"/>
              <a:t>넌블럭</a:t>
            </a:r>
            <a:r>
              <a:rPr lang="ko-KR" altLang="en-US" dirty="0"/>
              <a:t> 상태로 있으면 조건을 검사해서 수행하는 형태로 진행됩니다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트랙바가 있는 창에는 </a:t>
            </a:r>
            <a:r>
              <a:rPr lang="en-US" altLang="ko-KR" dirty="0" err="1"/>
              <a:t>reset_window_size</a:t>
            </a:r>
            <a:r>
              <a:rPr lang="ko-KR" altLang="en-US" dirty="0"/>
              <a:t>를 통해 최소 사이즈를 설정해주었습니다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마찬가지로 저장 및 종료를 선택할 수 </a:t>
            </a:r>
            <a:r>
              <a:rPr lang="ko-KR" altLang="en-US" dirty="0" err="1"/>
              <a:t>있구요</a:t>
            </a:r>
            <a:r>
              <a:rPr lang="en-US" altLang="ko-KR" dirty="0"/>
              <a:t>, t</a:t>
            </a:r>
            <a:r>
              <a:rPr lang="ko-KR" altLang="en-US" dirty="0"/>
              <a:t>를 눌러 </a:t>
            </a:r>
            <a:r>
              <a:rPr lang="ko-KR" altLang="en-US" dirty="0" err="1"/>
              <a:t>토글식으로</a:t>
            </a:r>
            <a:r>
              <a:rPr lang="ko-KR" altLang="en-US" dirty="0"/>
              <a:t> 영역 반전을 선택 가능하도록 구현하였습니다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3B44F3-CFDD-4481-8C21-C233655735B0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39421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먼저 목차는 다음과 같이 세 부분으로 나누어 설명 드리려 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3B44F3-CFDD-4481-8C21-C233655735B0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585289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추출의 마지막 기능입니다</a:t>
            </a:r>
            <a:r>
              <a:rPr lang="en-US" altLang="ko-KR" dirty="0"/>
              <a:t>. </a:t>
            </a:r>
            <a:r>
              <a:rPr lang="ko-KR" altLang="en-US" dirty="0"/>
              <a:t>필요한 변수를 초기화 하고</a:t>
            </a:r>
            <a:r>
              <a:rPr lang="en-US" altLang="ko-KR" dirty="0"/>
              <a:t>, </a:t>
            </a:r>
            <a:r>
              <a:rPr lang="ko-KR" altLang="en-US" dirty="0"/>
              <a:t>마우스 콜백함수를 등록합니다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기본적으로 </a:t>
            </a:r>
            <a:r>
              <a:rPr lang="en-US" altLang="ko-KR" dirty="0" err="1"/>
              <a:t>hsv</a:t>
            </a:r>
            <a:r>
              <a:rPr lang="ko-KR" altLang="en-US" dirty="0"/>
              <a:t>항목에 대한</a:t>
            </a:r>
            <a:r>
              <a:rPr lang="en-US" altLang="ko-KR" dirty="0"/>
              <a:t> “</a:t>
            </a:r>
            <a:r>
              <a:rPr lang="ko-KR" altLang="en-US" dirty="0"/>
              <a:t>트랙바로부터 얻어온 값</a:t>
            </a:r>
            <a:r>
              <a:rPr lang="en-US" altLang="ko-KR" dirty="0"/>
              <a:t>”</a:t>
            </a:r>
            <a:r>
              <a:rPr lang="ko-KR" altLang="en-US" dirty="0"/>
              <a:t>을 이용해 출력하는 형식으로 진행되기 때문에</a:t>
            </a:r>
            <a:r>
              <a:rPr lang="en-US" altLang="ko-KR" dirty="0"/>
              <a:t>, </a:t>
            </a:r>
            <a:r>
              <a:rPr lang="ko-KR" altLang="en-US" dirty="0"/>
              <a:t>함수를 보면</a:t>
            </a:r>
            <a:endParaRPr lang="en-US" altLang="ko-KR" dirty="0"/>
          </a:p>
          <a:p>
            <a:r>
              <a:rPr lang="ko-KR" altLang="en-US" dirty="0"/>
              <a:t>좌클릭을 했을 경우 해당 좌표 </a:t>
            </a:r>
            <a:r>
              <a:rPr lang="ko-KR" altLang="en-US" dirty="0" err="1"/>
              <a:t>픽셀값을</a:t>
            </a:r>
            <a:r>
              <a:rPr lang="ko-KR" altLang="en-US" dirty="0"/>
              <a:t> 읽어와서 </a:t>
            </a:r>
            <a:r>
              <a:rPr lang="en-US" altLang="ko-KR" dirty="0" err="1"/>
              <a:t>hsv</a:t>
            </a:r>
            <a:r>
              <a:rPr lang="en-US" altLang="ko-KR" dirty="0"/>
              <a:t> </a:t>
            </a:r>
            <a:r>
              <a:rPr lang="ko-KR" altLang="en-US" dirty="0"/>
              <a:t>형식으로 변환한 다음</a:t>
            </a:r>
            <a:r>
              <a:rPr lang="en-US" altLang="ko-KR" dirty="0"/>
              <a:t>, hue, saturation, value </a:t>
            </a:r>
            <a:r>
              <a:rPr lang="ko-KR" altLang="en-US" dirty="0"/>
              <a:t>값을 각각 트랙바의 값으로 설정합니다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모든 항목에 대해</a:t>
            </a:r>
            <a:r>
              <a:rPr lang="en-US" altLang="ko-KR" dirty="0"/>
              <a:t> +-offset </a:t>
            </a:r>
            <a:r>
              <a:rPr lang="ko-KR" altLang="en-US" dirty="0"/>
              <a:t>한 유사한 범위의 기준을 담아 </a:t>
            </a:r>
            <a:r>
              <a:rPr lang="en-US" altLang="ko-KR" dirty="0" err="1"/>
              <a:t>inRange</a:t>
            </a:r>
            <a:r>
              <a:rPr lang="ko-KR" altLang="en-US" dirty="0"/>
              <a:t>로 </a:t>
            </a:r>
            <a:r>
              <a:rPr lang="ko-KR" altLang="en-US" dirty="0" err="1"/>
              <a:t>마스킹합니다</a:t>
            </a:r>
            <a:r>
              <a:rPr lang="en-US" altLang="ko-KR" dirty="0"/>
              <a:t>. </a:t>
            </a:r>
            <a:r>
              <a:rPr lang="ko-KR" altLang="en-US" dirty="0"/>
              <a:t>이걸로 원본 이미지에서 </a:t>
            </a:r>
            <a:r>
              <a:rPr lang="en-US" altLang="ko-KR" dirty="0" err="1"/>
              <a:t>bitwise_and</a:t>
            </a:r>
            <a:r>
              <a:rPr lang="en-US" altLang="ko-KR" dirty="0"/>
              <a:t> </a:t>
            </a:r>
            <a:r>
              <a:rPr lang="ko-KR" altLang="en-US" dirty="0"/>
              <a:t>연산으로 영역을 선택하고</a:t>
            </a:r>
            <a:r>
              <a:rPr lang="en-US" altLang="ko-KR" dirty="0"/>
              <a:t>, </a:t>
            </a:r>
            <a:r>
              <a:rPr lang="ko-KR" altLang="en-US" dirty="0"/>
              <a:t>출력합니다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마찬가지로 트랙바가 있으므로 </a:t>
            </a:r>
            <a:r>
              <a:rPr lang="en-US" altLang="ko-KR" dirty="0" err="1"/>
              <a:t>reset_window_size</a:t>
            </a:r>
            <a:r>
              <a:rPr lang="en-US" altLang="ko-KR" dirty="0"/>
              <a:t> </a:t>
            </a:r>
            <a:r>
              <a:rPr lang="ko-KR" altLang="en-US" dirty="0"/>
              <a:t>함수가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3B44F3-CFDD-4481-8C21-C233655735B0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558604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이미지 저장은</a:t>
            </a:r>
            <a:r>
              <a:rPr lang="en-US" altLang="ko-KR" dirty="0"/>
              <a:t>,</a:t>
            </a:r>
            <a:r>
              <a:rPr lang="ko-KR" altLang="en-US" dirty="0"/>
              <a:t> 먼저 각 기능에서 선택 영역을 임시로 저장하는 </a:t>
            </a:r>
            <a:r>
              <a:rPr lang="en-US" altLang="ko-KR" dirty="0" err="1"/>
              <a:t>save_to_mask</a:t>
            </a:r>
            <a:r>
              <a:rPr lang="ko-KR" altLang="en-US" dirty="0"/>
              <a:t> 입니다</a:t>
            </a:r>
            <a:r>
              <a:rPr lang="en-US" altLang="ko-KR" dirty="0"/>
              <a:t>. </a:t>
            </a:r>
            <a:r>
              <a:rPr lang="ko-KR" altLang="en-US" dirty="0"/>
              <a:t>앞서 보았듯 호출은 </a:t>
            </a:r>
            <a:r>
              <a:rPr lang="ko-KR" altLang="en-US" dirty="0" err="1"/>
              <a:t>이렇구요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매개변수로 받아온 마스크를 최종 저장할 </a:t>
            </a:r>
            <a:r>
              <a:rPr lang="en-US" altLang="ko-KR" dirty="0" err="1"/>
              <a:t>img_binary_mask</a:t>
            </a:r>
            <a:r>
              <a:rPr lang="ko-KR" altLang="en-US" dirty="0"/>
              <a:t>에 </a:t>
            </a:r>
            <a:r>
              <a:rPr lang="en-US" altLang="ko-KR" dirty="0"/>
              <a:t>add</a:t>
            </a:r>
            <a:r>
              <a:rPr lang="ko-KR" altLang="en-US" dirty="0"/>
              <a:t>연산으로 더하고</a:t>
            </a:r>
            <a:r>
              <a:rPr lang="en-US" altLang="ko-KR" dirty="0"/>
              <a:t>, </a:t>
            </a:r>
            <a:r>
              <a:rPr lang="ko-KR" altLang="en-US" dirty="0"/>
              <a:t>선택한 </a:t>
            </a:r>
            <a:r>
              <a:rPr lang="en-US" altLang="ko-KR" dirty="0"/>
              <a:t>flag</a:t>
            </a:r>
            <a:r>
              <a:rPr lang="ko-KR" altLang="en-US" dirty="0"/>
              <a:t>에 따라서 </a:t>
            </a:r>
            <a:r>
              <a:rPr lang="ko-KR" altLang="en-US" dirty="0" err="1"/>
              <a:t>모폴로지</a:t>
            </a:r>
            <a:r>
              <a:rPr lang="ko-KR" altLang="en-US" dirty="0"/>
              <a:t> 연산 열림</a:t>
            </a:r>
            <a:r>
              <a:rPr lang="en-US" altLang="ko-KR" dirty="0"/>
              <a:t>/</a:t>
            </a:r>
            <a:r>
              <a:rPr lang="ko-KR" altLang="en-US" dirty="0"/>
              <a:t>닫기 연산을 수행합니다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그리고 최종 </a:t>
            </a:r>
            <a:r>
              <a:rPr lang="en-US" altLang="ko-KR" dirty="0" err="1"/>
              <a:t>png</a:t>
            </a:r>
            <a:r>
              <a:rPr lang="en-US" altLang="ko-KR" dirty="0"/>
              <a:t> </a:t>
            </a:r>
            <a:r>
              <a:rPr lang="ko-KR" altLang="en-US" dirty="0"/>
              <a:t>파일을 저장하는 코드입니다</a:t>
            </a:r>
            <a:r>
              <a:rPr lang="en-US" altLang="ko-KR" dirty="0"/>
              <a:t>. </a:t>
            </a:r>
            <a:r>
              <a:rPr lang="ko-KR" altLang="en-US" dirty="0"/>
              <a:t>원본을 복사해 </a:t>
            </a:r>
            <a:r>
              <a:rPr lang="en-US" altLang="ko-KR" dirty="0"/>
              <a:t>BGRA </a:t>
            </a:r>
            <a:r>
              <a:rPr lang="ko-KR" altLang="en-US" dirty="0"/>
              <a:t>형태로 바꾸고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[3]</a:t>
            </a:r>
            <a:r>
              <a:rPr lang="ko-KR" altLang="en-US" dirty="0"/>
              <a:t>채널을 </a:t>
            </a:r>
            <a:r>
              <a:rPr lang="en-US" altLang="ko-KR" dirty="0"/>
              <a:t>0</a:t>
            </a:r>
            <a:r>
              <a:rPr lang="ko-KR" altLang="en-US" dirty="0"/>
              <a:t>으로 초기화 합니다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임시변수로 저장해온 </a:t>
            </a:r>
            <a:r>
              <a:rPr lang="en-US" altLang="ko-KR" dirty="0" err="1"/>
              <a:t>img_binary_mask</a:t>
            </a:r>
            <a:r>
              <a:rPr lang="ko-KR" altLang="en-US" dirty="0"/>
              <a:t>를 결과 리스트 </a:t>
            </a:r>
            <a:r>
              <a:rPr lang="en-US" altLang="ko-KR" dirty="0"/>
              <a:t>[3]</a:t>
            </a:r>
            <a:r>
              <a:rPr lang="ko-KR" altLang="en-US" dirty="0"/>
              <a:t>채널에 더해주고</a:t>
            </a:r>
            <a:r>
              <a:rPr lang="en-US" altLang="ko-KR" dirty="0"/>
              <a:t>, </a:t>
            </a:r>
            <a:r>
              <a:rPr lang="ko-KR" altLang="en-US" dirty="0"/>
              <a:t>파일 이름에서 마지막 </a:t>
            </a:r>
            <a:r>
              <a:rPr lang="en-US" altLang="ko-KR" dirty="0"/>
              <a:t>jpg</a:t>
            </a:r>
            <a:r>
              <a:rPr lang="ko-KR" altLang="en-US" dirty="0"/>
              <a:t>만 빼고 대신 </a:t>
            </a:r>
            <a:r>
              <a:rPr lang="en-US" altLang="ko-KR" dirty="0" err="1"/>
              <a:t>png</a:t>
            </a:r>
            <a:r>
              <a:rPr lang="ko-KR" altLang="en-US" dirty="0"/>
              <a:t>를 넣어 저장합니다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3B44F3-CFDD-4481-8C21-C233655735B0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98358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마지막으로</a:t>
            </a:r>
            <a:r>
              <a:rPr lang="en-US" altLang="ko-KR" dirty="0"/>
              <a:t>, </a:t>
            </a:r>
            <a:r>
              <a:rPr lang="ko-KR" altLang="en-US" dirty="0"/>
              <a:t>응용한 코디 시뮬레이터 프로그램에서 마우스를 클릭한 좌표가 이미지의 중앙에 오도록 하고</a:t>
            </a:r>
            <a:r>
              <a:rPr lang="en-US" altLang="ko-KR" dirty="0"/>
              <a:t>, </a:t>
            </a:r>
            <a:r>
              <a:rPr lang="ko-KR" altLang="en-US" dirty="0"/>
              <a:t>상하좌우 대각선으로 넘어갔을 경우 에러 없이 출력되게 하기 위한 마우스 콜백함수의 조건입니다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상하좌우</a:t>
            </a:r>
            <a:r>
              <a:rPr lang="en-US" altLang="ko-KR" dirty="0"/>
              <a:t>, </a:t>
            </a:r>
            <a:r>
              <a:rPr lang="ko-KR" altLang="en-US" dirty="0"/>
              <a:t>네 방향 대각선 각각에 대해 하나하나 조건을 생각하면서</a:t>
            </a:r>
            <a:r>
              <a:rPr lang="en-US" altLang="ko-KR" dirty="0"/>
              <a:t> </a:t>
            </a:r>
            <a:r>
              <a:rPr lang="ko-KR" altLang="en-US" dirty="0"/>
              <a:t>구현이 된 코드입니다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모든 코드에 대한 자세한 설명은 보고서에 수록하겠습니다</a:t>
            </a:r>
            <a:r>
              <a:rPr lang="en-US" altLang="ko-KR" dirty="0"/>
              <a:t>. </a:t>
            </a:r>
            <a:r>
              <a:rPr lang="ko-KR" altLang="en-US" dirty="0"/>
              <a:t>이상으로 발표를 마치겠습니다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3B44F3-CFDD-4481-8C21-C233655735B0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38872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먼저 소개 및 개발 배경입니다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3B44F3-CFDD-4481-8C21-C233655735B0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14149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 주제는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'</a:t>
            </a:r>
            <a:r>
              <a:rPr lang="ko-KR" altLang="en-US" dirty="0"/>
              <a:t>알파채널</a:t>
            </a:r>
            <a:r>
              <a:rPr lang="en-US" altLang="ko-KR" dirty="0"/>
              <a:t>'</a:t>
            </a:r>
            <a:r>
              <a:rPr lang="ko-KR" altLang="en-US" dirty="0"/>
              <a:t>의 응용을 목적으로 합니다</a:t>
            </a:r>
            <a:r>
              <a:rPr lang="en-US" altLang="ko-KR" dirty="0"/>
              <a:t>. </a:t>
            </a:r>
            <a:r>
              <a:rPr lang="ko-KR" altLang="en-US" dirty="0"/>
              <a:t>흔히 쓰는 </a:t>
            </a:r>
            <a:r>
              <a:rPr lang="en-US" altLang="ko-KR" dirty="0"/>
              <a:t>JPG</a:t>
            </a:r>
            <a:r>
              <a:rPr lang="ko-KR" altLang="en-US" dirty="0"/>
              <a:t>는 배경색이 없어도 공간을 차지하는데</a:t>
            </a:r>
            <a:r>
              <a:rPr lang="en-US" altLang="ko-KR" dirty="0"/>
              <a:t>, PNG</a:t>
            </a:r>
            <a:r>
              <a:rPr lang="ko-KR" altLang="en-US" dirty="0"/>
              <a:t>는 색이 있는 부분만 나타낼 수 있습니다</a:t>
            </a:r>
            <a:r>
              <a:rPr lang="en-US" altLang="ko-KR" dirty="0"/>
              <a:t>. </a:t>
            </a:r>
            <a:r>
              <a:rPr lang="ko-KR" altLang="en-US" dirty="0"/>
              <a:t>이런 알파채널의 대표적인 확장자라서 </a:t>
            </a:r>
            <a:r>
              <a:rPr lang="en-US" altLang="ko-KR" dirty="0" err="1"/>
              <a:t>png</a:t>
            </a:r>
            <a:r>
              <a:rPr lang="ko-KR" altLang="en-US" dirty="0"/>
              <a:t>파일 만들기라고 표현하였습니다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구현한 프로그램으로 추출한 이미지를 응용해서</a:t>
            </a:r>
            <a:r>
              <a:rPr lang="en-US" altLang="ko-KR" dirty="0"/>
              <a:t>, </a:t>
            </a:r>
            <a:r>
              <a:rPr lang="ko-KR" altLang="en-US" dirty="0"/>
              <a:t>간단하게 합성하는 </a:t>
            </a:r>
            <a:r>
              <a:rPr lang="en-US" altLang="ko-KR" dirty="0"/>
              <a:t>“</a:t>
            </a:r>
            <a:r>
              <a:rPr lang="ko-KR" altLang="en-US" dirty="0"/>
              <a:t>코디 시뮬레이터</a:t>
            </a:r>
            <a:r>
              <a:rPr lang="en-US" altLang="ko-KR" dirty="0"/>
              <a:t>”</a:t>
            </a:r>
            <a:r>
              <a:rPr lang="ko-KR" altLang="en-US" dirty="0"/>
              <a:t>까지 구현해</a:t>
            </a:r>
            <a:r>
              <a:rPr lang="en-US" altLang="ko-KR" dirty="0"/>
              <a:t> </a:t>
            </a:r>
            <a:r>
              <a:rPr lang="ko-KR" altLang="en-US" dirty="0"/>
              <a:t>보았습니다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3B44F3-CFDD-4481-8C21-C233655735B0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05838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물론</a:t>
            </a:r>
            <a:r>
              <a:rPr lang="en-US" altLang="ko-KR" dirty="0"/>
              <a:t>, jpg</a:t>
            </a:r>
            <a:r>
              <a:rPr lang="ko-KR" altLang="en-US" dirty="0"/>
              <a:t>파일도 추출 작업을 선행한 합성</a:t>
            </a:r>
            <a:r>
              <a:rPr lang="en-US" altLang="ko-KR" dirty="0"/>
              <a:t>, </a:t>
            </a:r>
            <a:r>
              <a:rPr lang="ko-KR" altLang="en-US" dirty="0"/>
              <a:t>가중치를 적용한 합성 등이 존재합니다</a:t>
            </a:r>
            <a:r>
              <a:rPr lang="en-US" altLang="ko-KR" dirty="0"/>
              <a:t>. </a:t>
            </a:r>
            <a:r>
              <a:rPr lang="ko-KR" altLang="en-US" dirty="0"/>
              <a:t>하지만 매번 합성할 때마다 적절한 연산이 필요해서</a:t>
            </a:r>
            <a:r>
              <a:rPr lang="en-US" altLang="ko-KR" dirty="0"/>
              <a:t>,</a:t>
            </a:r>
            <a:r>
              <a:rPr lang="ko-KR" altLang="en-US" dirty="0"/>
              <a:t> 미리 배경이 투명한 파일로 만들면</a:t>
            </a:r>
            <a:r>
              <a:rPr lang="en-US" altLang="ko-KR" dirty="0"/>
              <a:t>,</a:t>
            </a:r>
            <a:r>
              <a:rPr lang="ko-KR" altLang="en-US" dirty="0"/>
              <a:t> 합성도 간단하고</a:t>
            </a:r>
            <a:r>
              <a:rPr lang="en-US" altLang="ko-KR" dirty="0"/>
              <a:t>, </a:t>
            </a:r>
            <a:r>
              <a:rPr lang="ko-KR" altLang="en-US" dirty="0"/>
              <a:t>활용할 곳도 많다고 생각합니다</a:t>
            </a:r>
            <a:r>
              <a:rPr lang="en-US" altLang="ko-KR" dirty="0"/>
              <a:t>. </a:t>
            </a:r>
            <a:r>
              <a:rPr lang="ko-KR" altLang="en-US" dirty="0"/>
              <a:t>이에 </a:t>
            </a:r>
            <a:r>
              <a:rPr lang="en-US" altLang="ko-KR" dirty="0"/>
              <a:t>“</a:t>
            </a:r>
            <a:r>
              <a:rPr lang="ko-KR" altLang="en-US" dirty="0"/>
              <a:t>알파채널</a:t>
            </a:r>
            <a:r>
              <a:rPr lang="en-US" altLang="ko-KR" dirty="0"/>
              <a:t>”</a:t>
            </a:r>
            <a:r>
              <a:rPr lang="ko-KR" altLang="en-US" dirty="0"/>
              <a:t>의 응용에 집중하여 주제를 삼게 되었습니다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3B44F3-CFDD-4481-8C21-C233655735B0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56541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개발 기술을 보면</a:t>
            </a:r>
            <a:r>
              <a:rPr lang="en-US" altLang="ko-KR" dirty="0"/>
              <a:t>, </a:t>
            </a:r>
            <a:r>
              <a:rPr lang="ko-KR" altLang="en-US" dirty="0"/>
              <a:t>먼저 프로그램의 흐름을 위해 윈도우 창 관리</a:t>
            </a:r>
            <a:r>
              <a:rPr lang="en-US" altLang="ko-KR" dirty="0"/>
              <a:t>,</a:t>
            </a:r>
            <a:r>
              <a:rPr lang="ko-KR" altLang="en-US" dirty="0"/>
              <a:t> 마우스 키보드 이벤트 처리</a:t>
            </a:r>
            <a:r>
              <a:rPr lang="en-US" altLang="ko-KR" dirty="0"/>
              <a:t>, </a:t>
            </a:r>
            <a:r>
              <a:rPr lang="ko-KR" altLang="en-US" dirty="0" err="1"/>
              <a:t>트랙바</a:t>
            </a:r>
            <a:r>
              <a:rPr lang="ko-KR" altLang="en-US" dirty="0"/>
              <a:t> 기술을 </a:t>
            </a:r>
            <a:r>
              <a:rPr lang="ko-KR" altLang="en-US" dirty="0" err="1"/>
              <a:t>사용했구요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추출을 위한 기술로 </a:t>
            </a:r>
            <a:r>
              <a:rPr lang="en-US" altLang="ko-KR" dirty="0"/>
              <a:t>ROI, </a:t>
            </a:r>
            <a:r>
              <a:rPr lang="ko-KR" altLang="en-US" dirty="0" err="1"/>
              <a:t>역투영</a:t>
            </a:r>
            <a:r>
              <a:rPr lang="en-US" altLang="ko-KR" dirty="0"/>
              <a:t>, </a:t>
            </a:r>
            <a:r>
              <a:rPr lang="ko-KR" altLang="en-US" dirty="0" err="1"/>
              <a:t>쓰레시홀드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마스킹</a:t>
            </a:r>
            <a:r>
              <a:rPr lang="ko-KR" altLang="en-US" dirty="0"/>
              <a:t> 기술을 사용하였습니다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 때 다음과 같은 형식들로 변환하면서 색상</a:t>
            </a:r>
            <a:r>
              <a:rPr lang="en-US" altLang="ko-KR" dirty="0"/>
              <a:t>, </a:t>
            </a:r>
            <a:r>
              <a:rPr lang="ko-KR" altLang="en-US" dirty="0"/>
              <a:t>색채</a:t>
            </a:r>
            <a:r>
              <a:rPr lang="en-US" altLang="ko-KR" dirty="0"/>
              <a:t>, </a:t>
            </a:r>
            <a:r>
              <a:rPr lang="ko-KR" altLang="en-US" dirty="0"/>
              <a:t>밝기</a:t>
            </a:r>
            <a:r>
              <a:rPr lang="en-US" altLang="ko-KR" dirty="0"/>
              <a:t>, </a:t>
            </a:r>
            <a:r>
              <a:rPr lang="ko-KR" altLang="en-US" dirty="0"/>
              <a:t>불투명도 등의 정보를 얻기 위해 이미지 색상 표현방식을 활용했고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이를 토대로 연산을 위해 </a:t>
            </a:r>
            <a:r>
              <a:rPr lang="en-US" altLang="ko-KR" dirty="0"/>
              <a:t>Bitwise </a:t>
            </a:r>
            <a:r>
              <a:rPr lang="ko-KR" altLang="en-US" dirty="0"/>
              <a:t>연산과 </a:t>
            </a:r>
            <a:r>
              <a:rPr lang="ko-KR" altLang="en-US" dirty="0" err="1"/>
              <a:t>컨볼루전</a:t>
            </a:r>
            <a:r>
              <a:rPr lang="en-US" altLang="ko-KR" dirty="0"/>
              <a:t>, </a:t>
            </a:r>
            <a:r>
              <a:rPr lang="ko-KR" altLang="en-US" dirty="0" err="1"/>
              <a:t>모폴로지</a:t>
            </a:r>
            <a:r>
              <a:rPr lang="ko-KR" altLang="en-US" dirty="0"/>
              <a:t> 연산 등의 처리를 사용하였습니다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3B44F3-CFDD-4481-8C21-C233655735B0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74416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프로그램에 대한 설명입니다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3B44F3-CFDD-4481-8C21-C233655735B0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63332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먼저 이미지를 추출해 저장하는 과정은</a:t>
            </a:r>
            <a:r>
              <a:rPr lang="en-US" altLang="ko-KR" dirty="0"/>
              <a:t>,</a:t>
            </a:r>
            <a:r>
              <a:rPr lang="ko-KR" altLang="en-US" dirty="0"/>
              <a:t> 파일의 경로를 입력하고</a:t>
            </a:r>
            <a:r>
              <a:rPr lang="en-US" altLang="ko-KR" dirty="0"/>
              <a:t>, 1</a:t>
            </a:r>
            <a:r>
              <a:rPr lang="ko-KR" altLang="en-US" dirty="0"/>
              <a:t>차로 원하는 영역을 </a:t>
            </a:r>
            <a:r>
              <a:rPr lang="en-US" altLang="ko-KR" dirty="0"/>
              <a:t>ROI</a:t>
            </a:r>
            <a:r>
              <a:rPr lang="ko-KR" altLang="en-US" dirty="0"/>
              <a:t>로 추려냅니다</a:t>
            </a:r>
            <a:r>
              <a:rPr lang="en-US" altLang="ko-KR" dirty="0"/>
              <a:t>. </a:t>
            </a:r>
            <a:r>
              <a:rPr lang="ko-KR" altLang="en-US" dirty="0"/>
              <a:t>그 다음은 역투영이나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스레시홀드를</a:t>
            </a:r>
            <a:r>
              <a:rPr lang="ko-KR" altLang="en-US" dirty="0"/>
              <a:t> 이용한 이진화</a:t>
            </a:r>
            <a:r>
              <a:rPr lang="en-US" altLang="ko-KR" dirty="0"/>
              <a:t>, </a:t>
            </a:r>
            <a:r>
              <a:rPr lang="ko-KR" altLang="en-US" dirty="0"/>
              <a:t>선택 좌표의 </a:t>
            </a:r>
            <a:r>
              <a:rPr lang="en-US" altLang="ko-KR" dirty="0" err="1"/>
              <a:t>hsv</a:t>
            </a:r>
            <a:r>
              <a:rPr lang="en-US" altLang="ko-KR" dirty="0"/>
              <a:t> </a:t>
            </a:r>
            <a:r>
              <a:rPr lang="ko-KR" altLang="en-US" dirty="0"/>
              <a:t>값을 이용한 </a:t>
            </a:r>
            <a:r>
              <a:rPr lang="ko-KR" altLang="en-US" dirty="0" err="1"/>
              <a:t>마스킹</a:t>
            </a:r>
            <a:r>
              <a:rPr lang="en-US" altLang="ko-KR" dirty="0"/>
              <a:t>.</a:t>
            </a:r>
            <a:r>
              <a:rPr lang="ko-KR" altLang="en-US" dirty="0"/>
              <a:t> 이중에 원하는 기능으로 관심 부분을 추출하고</a:t>
            </a:r>
            <a:r>
              <a:rPr lang="en-US" altLang="ko-KR" dirty="0"/>
              <a:t>, </a:t>
            </a:r>
            <a:r>
              <a:rPr lang="ko-KR" altLang="en-US" dirty="0"/>
              <a:t>이렇게 미리 볼 수 있는데요</a:t>
            </a:r>
            <a:r>
              <a:rPr lang="en-US" altLang="ko-KR" dirty="0"/>
              <a:t>, </a:t>
            </a:r>
            <a:r>
              <a:rPr lang="ko-KR" altLang="en-US" dirty="0"/>
              <a:t>이를 임시 마스크 배열에 추가 또는 제거할 수 있습니다</a:t>
            </a:r>
            <a:r>
              <a:rPr lang="en-US" altLang="ko-KR" dirty="0"/>
              <a:t>. </a:t>
            </a:r>
            <a:r>
              <a:rPr lang="ko-KR" altLang="en-US" dirty="0"/>
              <a:t>또 이걸 이용해 원본 이미지와 연산을 통해 미리보기 할 수 있고</a:t>
            </a:r>
            <a:r>
              <a:rPr lang="en-US" altLang="ko-KR" dirty="0"/>
              <a:t>, </a:t>
            </a:r>
            <a:r>
              <a:rPr lang="ko-KR" altLang="en-US" dirty="0"/>
              <a:t>최종적으로 </a:t>
            </a:r>
            <a:r>
              <a:rPr lang="en-US" altLang="ko-KR" dirty="0" err="1"/>
              <a:t>png</a:t>
            </a:r>
            <a:r>
              <a:rPr lang="en-US" altLang="ko-KR" dirty="0"/>
              <a:t> </a:t>
            </a:r>
            <a:r>
              <a:rPr lang="ko-KR" altLang="en-US" dirty="0"/>
              <a:t>파일로 저장할 수 있게 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3B44F3-CFDD-4481-8C21-C233655735B0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52764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 이미지를 응용한 간단한 프로그램인데요</a:t>
            </a:r>
            <a:r>
              <a:rPr lang="en-US" altLang="ko-KR" dirty="0"/>
              <a:t>, </a:t>
            </a:r>
            <a:r>
              <a:rPr lang="ko-KR" altLang="en-US" dirty="0"/>
              <a:t>마찬가지로 이미지 경로를 입력 받습니다</a:t>
            </a:r>
            <a:r>
              <a:rPr lang="en-US" altLang="ko-KR" dirty="0"/>
              <a:t>. </a:t>
            </a:r>
            <a:r>
              <a:rPr lang="ko-KR" altLang="en-US" dirty="0"/>
              <a:t>마우스 </a:t>
            </a:r>
            <a:r>
              <a:rPr lang="ko-KR" altLang="en-US" dirty="0" err="1"/>
              <a:t>우클릭을</a:t>
            </a:r>
            <a:r>
              <a:rPr lang="ko-KR" altLang="en-US" dirty="0"/>
              <a:t> 하게 되면</a:t>
            </a:r>
            <a:r>
              <a:rPr lang="en-US" altLang="ko-KR" dirty="0"/>
              <a:t>,</a:t>
            </a:r>
            <a:r>
              <a:rPr lang="ko-KR" altLang="en-US" dirty="0"/>
              <a:t> 선택한 좌표가 이미지의 중앙이 되도록 표시하게 됩니다</a:t>
            </a:r>
            <a:r>
              <a:rPr lang="en-US" altLang="ko-KR" dirty="0"/>
              <a:t>. </a:t>
            </a:r>
            <a:r>
              <a:rPr lang="ko-KR" altLang="en-US" dirty="0"/>
              <a:t>클릭을 떼면</a:t>
            </a:r>
            <a:r>
              <a:rPr lang="en-US" altLang="ko-KR" dirty="0"/>
              <a:t>, </a:t>
            </a:r>
            <a:r>
              <a:rPr lang="ko-KR" altLang="en-US" dirty="0"/>
              <a:t>다시 사라지구요</a:t>
            </a:r>
            <a:r>
              <a:rPr lang="en-US" altLang="ko-KR" dirty="0"/>
              <a:t>. </a:t>
            </a:r>
            <a:r>
              <a:rPr lang="ko-KR" altLang="en-US" dirty="0"/>
              <a:t>최종적으로 위치시킬 좌표를 정하면</a:t>
            </a:r>
            <a:r>
              <a:rPr lang="en-US" altLang="ko-KR" dirty="0"/>
              <a:t>, </a:t>
            </a:r>
            <a:r>
              <a:rPr lang="ko-KR" altLang="en-US" dirty="0"/>
              <a:t>좌클릭을 통해 그 위치에 이미지를 추가할 수 있습니다</a:t>
            </a:r>
            <a:r>
              <a:rPr lang="en-US" altLang="ko-KR" dirty="0"/>
              <a:t>. </a:t>
            </a:r>
            <a:r>
              <a:rPr lang="ko-KR" altLang="en-US" dirty="0"/>
              <a:t>다 되면 마찬가지로 </a:t>
            </a:r>
            <a:r>
              <a:rPr lang="en-US" altLang="ko-KR" dirty="0" err="1"/>
              <a:t>png</a:t>
            </a:r>
            <a:r>
              <a:rPr lang="en-US" altLang="ko-KR" dirty="0"/>
              <a:t> </a:t>
            </a:r>
            <a:r>
              <a:rPr lang="ko-KR" altLang="en-US" dirty="0"/>
              <a:t>형태로 이미지를 저장하게 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3B44F3-CFDD-4481-8C21-C233655735B0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25263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A167D1-091A-48EE-859A-B817AA22EA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F2EC2FA-C014-43CD-BE4A-AE023A375E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FF6D79B-9540-4B4B-904D-726CD5FCC7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D4A56-E7E2-456F-BB75-67F3818A20F1}" type="datetimeFigureOut">
              <a:rPr lang="ko-KR" altLang="en-US" smtClean="0"/>
              <a:t>2020-12-07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F7E011A-06C2-4042-A970-97AB02BB86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74A570-73F0-4E2B-999C-924A95CC1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A0FE7-4727-42EB-80E8-5D6D1A88D6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03277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C445E4-6486-4A20-B37D-0C0F650F7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16223D3-44D6-4B1F-85A3-D4E42D480A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159FF6A-E77D-4A2E-AB1C-72073BCED7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D4A56-E7E2-456F-BB75-67F3818A20F1}" type="datetimeFigureOut">
              <a:rPr lang="ko-KR" altLang="en-US" smtClean="0"/>
              <a:t>2020-12-07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06F6246-E109-4FF6-B3D6-CBD8B57D01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7DEE44A-4CD4-48E2-9B3D-CE7826C10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A0FE7-4727-42EB-80E8-5D6D1A88D6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89089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D468DC2-ABB7-472B-9F05-8D14AB76D3B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957B801-1356-45DE-9B4B-34D84CAEB3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AB10620-32FC-40C6-B0A6-32088BC8C5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D4A56-E7E2-456F-BB75-67F3818A20F1}" type="datetimeFigureOut">
              <a:rPr lang="ko-KR" altLang="en-US" smtClean="0"/>
              <a:t>2020-12-07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A2A8ACE-7789-405E-9340-393FCA53DF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A903D48-0AB2-40D0-8788-71013805CC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A0FE7-4727-42EB-80E8-5D6D1A88D6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2753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5A77F0-004B-44A5-BBE6-7DE78F4BA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67DBB40-FEEE-442F-9C4E-3848B9392E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7B09160-709C-4846-A48F-9FBC4450D8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D4A56-E7E2-456F-BB75-67F3818A20F1}" type="datetimeFigureOut">
              <a:rPr lang="ko-KR" altLang="en-US" smtClean="0"/>
              <a:t>2020-12-07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5D81B0C-408C-4D21-83CE-486122C858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BA36794-49BE-408B-8857-BCE479C7AE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A0FE7-4727-42EB-80E8-5D6D1A88D6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03789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EBF420-E829-4D5B-AD46-0F768E6F4F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9F92229-299B-41AE-8146-B892C1FB6A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A771EF8-DB5E-453E-91B1-14109A0987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D4A56-E7E2-456F-BB75-67F3818A20F1}" type="datetimeFigureOut">
              <a:rPr lang="ko-KR" altLang="en-US" smtClean="0"/>
              <a:t>2020-12-07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31806F4-188D-4A4B-87A7-FFA088CF04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E75295-EE85-43FD-8027-E6BA5EA693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A0FE7-4727-42EB-80E8-5D6D1A88D6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11239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C0C0DC-D1C6-4827-AC64-6E999C679C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F4A2F77-7CC2-469F-B6B5-4AE91D0A843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22A8B51-212C-4AB7-985E-C29390BBD1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7D5D672-D91F-4518-A491-FC2D37B317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D4A56-E7E2-456F-BB75-67F3818A20F1}" type="datetimeFigureOut">
              <a:rPr lang="ko-KR" altLang="en-US" smtClean="0"/>
              <a:t>2020-12-07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4D1C29E-1D46-40AD-8375-76137CDE38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29B00A9-A009-41F2-BA09-41EBA2B7C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A0FE7-4727-42EB-80E8-5D6D1A88D6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33365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218CC9-B543-4638-AA66-07C4F1F3E9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B795F94-7904-4AD2-AFD9-E1A146534C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DF2DD41-354F-4E34-B55F-7B3F3BF1EC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6E4045C-5024-4BDC-BBAA-34AC640C8E0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55A1C96-E9D8-4945-9A45-0BE62F7DE8F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5065AA7-D395-44E7-885F-D77ADDD618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D4A56-E7E2-456F-BB75-67F3818A20F1}" type="datetimeFigureOut">
              <a:rPr lang="ko-KR" altLang="en-US" smtClean="0"/>
              <a:t>2020-12-07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7C250F9-BDB6-4E8E-A5A6-71EFA2028C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67F95A5-FA9D-492F-90AF-1AFF8C36CC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A0FE7-4727-42EB-80E8-5D6D1A88D6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58208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B3DB5F-F8B7-4E58-A128-2AF618571E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6676747-96DC-4797-A736-0345C0FBD5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D4A56-E7E2-456F-BB75-67F3818A20F1}" type="datetimeFigureOut">
              <a:rPr lang="ko-KR" altLang="en-US" smtClean="0"/>
              <a:t>2020-12-07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036F1AD-5AAD-44AD-9E18-E5C9003747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E6A35A9-B340-4B8C-B3A5-F5AA9E82BA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A0FE7-4727-42EB-80E8-5D6D1A88D6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81656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F71A400-B34D-4D17-8445-F6508C02BD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D4A56-E7E2-456F-BB75-67F3818A20F1}" type="datetimeFigureOut">
              <a:rPr lang="ko-KR" altLang="en-US" smtClean="0"/>
              <a:t>2020-12-07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4E457C5-51E2-4D04-9B29-57CE9E9CB9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64A81C3-9BE2-4381-ACB5-0F625407C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A0FE7-4727-42EB-80E8-5D6D1A88D6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69520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DAD3E1-98A3-49EB-9534-1294B98350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6F1BEC1-37E4-46AE-9D9B-69DE6FEA91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A34B340-A817-4A8D-96E9-29BFE5504A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E3335C7-AB0B-4049-8F33-4EE7B24ED1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D4A56-E7E2-456F-BB75-67F3818A20F1}" type="datetimeFigureOut">
              <a:rPr lang="ko-KR" altLang="en-US" smtClean="0"/>
              <a:t>2020-12-07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730B5A9-BB11-4064-B9BD-50BBF2B9F3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9F4197E-2F72-4220-B971-E0F563D34E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A0FE7-4727-42EB-80E8-5D6D1A88D6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42293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78B230-B2DB-4AA4-8F5D-5960E07AE7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1E98841-73A1-41C3-B4CF-71AFCD72FD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BA830F4-6C24-4AA8-9C73-184325DDD4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6BC9CFD-C48C-4A59-8E90-BEFFA3D4C9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D4A56-E7E2-456F-BB75-67F3818A20F1}" type="datetimeFigureOut">
              <a:rPr lang="ko-KR" altLang="en-US" smtClean="0"/>
              <a:t>2020-12-07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A85160A-F158-4254-B4FC-7A122D20E5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F82A595-D684-4756-99F8-D7BB7DC43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A0FE7-4727-42EB-80E8-5D6D1A88D6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06751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DB03C01-3022-4E1A-A4D6-0DCB448445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FB1FC10-C345-4BAF-831C-ADA4806622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DBE4449-1045-46AA-9B26-03B1D76A1B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3D4A56-E7E2-456F-BB75-67F3818A20F1}" type="datetimeFigureOut">
              <a:rPr lang="ko-KR" altLang="en-US" smtClean="0"/>
              <a:t>2020-12-07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6B00D28-6234-430A-966E-F4FFAE1DB8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D28FFB7-98CA-4629-9EFB-D57714C186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BA0FE7-4727-42EB-80E8-5D6D1A88D6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90618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jp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jpg"/><Relationship Id="rId10" Type="http://schemas.openxmlformats.org/officeDocument/2006/relationships/image" Target="../media/image34.png"/><Relationship Id="rId4" Type="http://schemas.openxmlformats.org/officeDocument/2006/relationships/image" Target="../media/image28.jpg"/><Relationship Id="rId9" Type="http://schemas.openxmlformats.org/officeDocument/2006/relationships/image" Target="../media/image33.jp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jpg"/><Relationship Id="rId3" Type="http://schemas.openxmlformats.org/officeDocument/2006/relationships/image" Target="../media/image35.jpg"/><Relationship Id="rId7" Type="http://schemas.openxmlformats.org/officeDocument/2006/relationships/image" Target="../media/image39.jpg"/><Relationship Id="rId12" Type="http://schemas.openxmlformats.org/officeDocument/2006/relationships/image" Target="../media/image4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11" Type="http://schemas.openxmlformats.org/officeDocument/2006/relationships/image" Target="../media/image10.png"/><Relationship Id="rId5" Type="http://schemas.openxmlformats.org/officeDocument/2006/relationships/image" Target="../media/image37.jpg"/><Relationship Id="rId10" Type="http://schemas.openxmlformats.org/officeDocument/2006/relationships/image" Target="../media/image42.png"/><Relationship Id="rId4" Type="http://schemas.openxmlformats.org/officeDocument/2006/relationships/image" Target="../media/image36.jpg"/><Relationship Id="rId9" Type="http://schemas.openxmlformats.org/officeDocument/2006/relationships/image" Target="../media/image4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4.jp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12" Type="http://schemas.openxmlformats.org/officeDocument/2006/relationships/image" Target="../media/image5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11" Type="http://schemas.openxmlformats.org/officeDocument/2006/relationships/image" Target="../media/image52.jpg"/><Relationship Id="rId5" Type="http://schemas.openxmlformats.org/officeDocument/2006/relationships/image" Target="../media/image46.png"/><Relationship Id="rId10" Type="http://schemas.openxmlformats.org/officeDocument/2006/relationships/image" Target="../media/image51.jpg"/><Relationship Id="rId4" Type="http://schemas.openxmlformats.org/officeDocument/2006/relationships/image" Target="../media/image45.png"/><Relationship Id="rId9" Type="http://schemas.openxmlformats.org/officeDocument/2006/relationships/image" Target="../media/image50.jpg"/><Relationship Id="rId14" Type="http://schemas.openxmlformats.org/officeDocument/2006/relationships/image" Target="../media/image55.jp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gif"/><Relationship Id="rId5" Type="http://schemas.openxmlformats.org/officeDocument/2006/relationships/image" Target="../media/image9.png"/><Relationship Id="rId10" Type="http://schemas.openxmlformats.org/officeDocument/2006/relationships/image" Target="../media/image14.gif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gif"/><Relationship Id="rId3" Type="http://schemas.openxmlformats.org/officeDocument/2006/relationships/image" Target="../media/image18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1.png"/><Relationship Id="rId9" Type="http://schemas.openxmlformats.org/officeDocument/2006/relationships/image" Target="../media/image23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50EBE1D-8C46-4C91-925A-C798CCF0C148}"/>
              </a:ext>
            </a:extLst>
          </p:cNvPr>
          <p:cNvSpPr/>
          <p:nvPr/>
        </p:nvSpPr>
        <p:spPr>
          <a:xfrm>
            <a:off x="-1" y="6697496"/>
            <a:ext cx="12192001" cy="200977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700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+mj-lt"/>
              <a:ea typeface="Yoon 윤고딕 520_TT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3960557-1863-4C85-833E-018F3E537DED}"/>
              </a:ext>
            </a:extLst>
          </p:cNvPr>
          <p:cNvSpPr/>
          <p:nvPr/>
        </p:nvSpPr>
        <p:spPr>
          <a:xfrm>
            <a:off x="0" y="-27384"/>
            <a:ext cx="12192001" cy="200977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700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+mj-lt"/>
              <a:ea typeface="Yoon 윤고딕 520_TT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4D82CE-63A4-4BA8-A717-6EEA456B6B83}"/>
              </a:ext>
            </a:extLst>
          </p:cNvPr>
          <p:cNvSpPr txBox="1"/>
          <p:nvPr/>
        </p:nvSpPr>
        <p:spPr>
          <a:xfrm>
            <a:off x="4370389" y="2700272"/>
            <a:ext cx="556332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5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lt"/>
              </a:rPr>
              <a:t>알파채널이 추가된</a:t>
            </a:r>
            <a:endParaRPr lang="en-US" altLang="ko-KR" sz="4500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j-lt"/>
            </a:endParaRPr>
          </a:p>
          <a:p>
            <a:r>
              <a:rPr lang="en-US" altLang="ko-KR" sz="4500" b="1" dirty="0" err="1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lt"/>
              </a:rPr>
              <a:t>png</a:t>
            </a:r>
            <a:r>
              <a:rPr lang="en-US" altLang="ko-KR" sz="45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lt"/>
              </a:rPr>
              <a:t> </a:t>
            </a:r>
            <a:r>
              <a:rPr lang="ko-KR" altLang="en-US" sz="45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lt"/>
              </a:rPr>
              <a:t>파일 만들기</a:t>
            </a:r>
            <a:endParaRPr lang="en-US" altLang="ko-KR" sz="4500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4752A5-C2F3-4065-BC2C-1827765A7DBE}"/>
              </a:ext>
            </a:extLst>
          </p:cNvPr>
          <p:cNvSpPr txBox="1"/>
          <p:nvPr/>
        </p:nvSpPr>
        <p:spPr>
          <a:xfrm>
            <a:off x="4370389" y="2241101"/>
            <a:ext cx="45001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영상처리 프로그래밍 기말 프로젝트</a:t>
            </a: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01D31F-4A82-46BB-858D-F7F74B4D9E11}"/>
              </a:ext>
            </a:extLst>
          </p:cNvPr>
          <p:cNvSpPr txBox="1"/>
          <p:nvPr/>
        </p:nvSpPr>
        <p:spPr>
          <a:xfrm>
            <a:off x="8651003" y="5035037"/>
            <a:ext cx="2565414" cy="867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컴퓨터 과학과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2016301035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박상민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092057A2-A2CD-4D45-8C85-6A3103C410E1}"/>
              </a:ext>
            </a:extLst>
          </p:cNvPr>
          <p:cNvCxnSpPr>
            <a:cxnSpLocks/>
          </p:cNvCxnSpPr>
          <p:nvPr/>
        </p:nvCxnSpPr>
        <p:spPr>
          <a:xfrm>
            <a:off x="3809340" y="2462517"/>
            <a:ext cx="0" cy="1932965"/>
          </a:xfrm>
          <a:prstGeom prst="line">
            <a:avLst/>
          </a:prstGeom>
          <a:ln>
            <a:solidFill>
              <a:srgbClr val="272123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62605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그림 64">
            <a:extLst>
              <a:ext uri="{FF2B5EF4-FFF2-40B4-BE49-F238E27FC236}">
                <a16:creationId xmlns:a16="http://schemas.microsoft.com/office/drawing/2014/main" id="{93A8EF97-51E9-4581-BF94-098EC8AF88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28" y="0"/>
            <a:ext cx="5420069" cy="5420069"/>
          </a:xfrm>
          <a:prstGeom prst="rect">
            <a:avLst/>
          </a:prstGeom>
        </p:spPr>
      </p:pic>
      <p:pic>
        <p:nvPicPr>
          <p:cNvPr id="66" name="그림 65">
            <a:extLst>
              <a:ext uri="{FF2B5EF4-FFF2-40B4-BE49-F238E27FC236}">
                <a16:creationId xmlns:a16="http://schemas.microsoft.com/office/drawing/2014/main" id="{A54B4E0F-0D60-4AF0-A847-F344DFD8A1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0351" y="677207"/>
            <a:ext cx="4627631" cy="4627631"/>
          </a:xfrm>
          <a:prstGeom prst="rect">
            <a:avLst/>
          </a:prstGeom>
        </p:spPr>
      </p:pic>
      <p:pic>
        <p:nvPicPr>
          <p:cNvPr id="68" name="그림 67" descr="의류이(가) 표시된 사진&#10;&#10;자동 생성된 설명">
            <a:extLst>
              <a:ext uri="{FF2B5EF4-FFF2-40B4-BE49-F238E27FC236}">
                <a16:creationId xmlns:a16="http://schemas.microsoft.com/office/drawing/2014/main" id="{C2943D1F-2786-4CBF-9660-CE2418400A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2031" y="453315"/>
            <a:ext cx="5075414" cy="5075414"/>
          </a:xfrm>
          <a:prstGeom prst="rect">
            <a:avLst/>
          </a:prstGeom>
        </p:spPr>
      </p:pic>
      <p:pic>
        <p:nvPicPr>
          <p:cNvPr id="69" name="그림 68" descr="사람, 서있는, 남자, 착용이(가) 표시된 사진&#10;&#10;자동 생성된 설명">
            <a:extLst>
              <a:ext uri="{FF2B5EF4-FFF2-40B4-BE49-F238E27FC236}">
                <a16:creationId xmlns:a16="http://schemas.microsoft.com/office/drawing/2014/main" id="{3EABDD7F-BD72-4A70-838A-C06AEF4EDB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8497" y="677206"/>
            <a:ext cx="4627632" cy="4627632"/>
          </a:xfrm>
          <a:prstGeom prst="rect">
            <a:avLst/>
          </a:prstGeom>
        </p:spPr>
      </p:pic>
      <p:pic>
        <p:nvPicPr>
          <p:cNvPr id="70" name="그림 69" descr="사람, 서있는, 가장이(가) 표시된 사진&#10;&#10;자동 생성된 설명">
            <a:extLst>
              <a:ext uri="{FF2B5EF4-FFF2-40B4-BE49-F238E27FC236}">
                <a16:creationId xmlns:a16="http://schemas.microsoft.com/office/drawing/2014/main" id="{FD1E051F-B2D4-4A5B-9D5A-99152508B5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6465" y="840589"/>
            <a:ext cx="4464249" cy="4464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7500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100000">
              <a:schemeClr val="bg1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>
            <a:cxnSpLocks/>
          </p:cNvCxnSpPr>
          <p:nvPr/>
        </p:nvCxnSpPr>
        <p:spPr>
          <a:xfrm>
            <a:off x="2207568" y="0"/>
            <a:ext cx="0" cy="6858000"/>
          </a:xfrm>
          <a:prstGeom prst="line">
            <a:avLst/>
          </a:prstGeom>
          <a:ln w="12700"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>
            <a:cxnSpLocks/>
          </p:cNvCxnSpPr>
          <p:nvPr/>
        </p:nvCxnSpPr>
        <p:spPr>
          <a:xfrm flipH="1">
            <a:off x="2216540" y="548680"/>
            <a:ext cx="9975460" cy="0"/>
          </a:xfrm>
          <a:prstGeom prst="line">
            <a:avLst/>
          </a:prstGeom>
          <a:ln w="12700"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241745" y="1523620"/>
            <a:ext cx="2107300" cy="434636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9" name="직각 삼각형 8"/>
          <p:cNvSpPr/>
          <p:nvPr/>
        </p:nvSpPr>
        <p:spPr>
          <a:xfrm rot="5400000">
            <a:off x="2226755" y="1944827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41745" y="918011"/>
            <a:ext cx="19471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프로그램 진행</a:t>
            </a:r>
            <a:endParaRPr lang="en-US" altLang="ko-KR" sz="20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41745" y="1560389"/>
            <a:ext cx="19471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수행 결과</a:t>
            </a:r>
            <a:endParaRPr lang="en-US" altLang="ko-KR" sz="20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B641FB09-A4DC-4979-8605-9405AE34E00A}"/>
              </a:ext>
            </a:extLst>
          </p:cNvPr>
          <p:cNvSpPr txBox="1"/>
          <p:nvPr/>
        </p:nvSpPr>
        <p:spPr>
          <a:xfrm>
            <a:off x="2567609" y="138483"/>
            <a:ext cx="173112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소개 및 개발 배경</a:t>
            </a:r>
            <a:endParaRPr lang="en-US" altLang="ko-KR" sz="15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A63322ED-4971-4B03-8AF0-4CBD25259CFA}"/>
              </a:ext>
            </a:extLst>
          </p:cNvPr>
          <p:cNvSpPr txBox="1"/>
          <p:nvPr/>
        </p:nvSpPr>
        <p:spPr>
          <a:xfrm>
            <a:off x="252255" y="2195596"/>
            <a:ext cx="19366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시스템 구성도</a:t>
            </a:r>
          </a:p>
        </p:txBody>
      </p:sp>
      <p:pic>
        <p:nvPicPr>
          <p:cNvPr id="106" name="그림 105" descr="텍스트, 셔츠이(가) 표시된 사진&#10;&#10;자동 생성된 설명">
            <a:extLst>
              <a:ext uri="{FF2B5EF4-FFF2-40B4-BE49-F238E27FC236}">
                <a16:creationId xmlns:a16="http://schemas.microsoft.com/office/drawing/2014/main" id="{4100D038-7926-4263-AC4D-28D25AE922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0703" y="1220728"/>
            <a:ext cx="2561718" cy="2561718"/>
          </a:xfrm>
          <a:prstGeom prst="rect">
            <a:avLst/>
          </a:prstGeom>
        </p:spPr>
      </p:pic>
      <p:pic>
        <p:nvPicPr>
          <p:cNvPr id="109" name="그림 108" descr="셔츠, 소매이(가) 표시된 사진&#10;&#10;자동 생성된 설명">
            <a:extLst>
              <a:ext uri="{FF2B5EF4-FFF2-40B4-BE49-F238E27FC236}">
                <a16:creationId xmlns:a16="http://schemas.microsoft.com/office/drawing/2014/main" id="{61EF89F1-8EC8-46A6-9CFA-CB3DBAB713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0513" y="1416257"/>
            <a:ext cx="2561718" cy="2561718"/>
          </a:xfrm>
          <a:prstGeom prst="rect">
            <a:avLst/>
          </a:prstGeom>
        </p:spPr>
      </p:pic>
      <p:pic>
        <p:nvPicPr>
          <p:cNvPr id="112" name="그림 111" descr="셔츠이(가) 표시된 사진&#10;&#10;자동 생성된 설명">
            <a:extLst>
              <a:ext uri="{FF2B5EF4-FFF2-40B4-BE49-F238E27FC236}">
                <a16:creationId xmlns:a16="http://schemas.microsoft.com/office/drawing/2014/main" id="{C169C7EC-5059-47EE-942B-B0D5AB398A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5750" y="2880025"/>
            <a:ext cx="2561718" cy="2561718"/>
          </a:xfrm>
          <a:prstGeom prst="rect">
            <a:avLst/>
          </a:prstGeom>
        </p:spPr>
      </p:pic>
      <p:pic>
        <p:nvPicPr>
          <p:cNvPr id="117" name="그림 116" descr="텍스트, 셔츠이(가) 표시된 사진&#10;&#10;자동 생성된 설명">
            <a:extLst>
              <a:ext uri="{FF2B5EF4-FFF2-40B4-BE49-F238E27FC236}">
                <a16:creationId xmlns:a16="http://schemas.microsoft.com/office/drawing/2014/main" id="{E11932C5-2333-4DA3-B425-C7ACB2DCC9C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2896" y="1523620"/>
            <a:ext cx="2720331" cy="2542621"/>
          </a:xfrm>
          <a:prstGeom prst="rect">
            <a:avLst/>
          </a:prstGeom>
        </p:spPr>
      </p:pic>
      <p:pic>
        <p:nvPicPr>
          <p:cNvPr id="118" name="그림 117" descr="텍스트, 셔츠이(가) 표시된 사진&#10;&#10;자동 생성된 설명">
            <a:extLst>
              <a:ext uri="{FF2B5EF4-FFF2-40B4-BE49-F238E27FC236}">
                <a16:creationId xmlns:a16="http://schemas.microsoft.com/office/drawing/2014/main" id="{FA2D6A3F-9DD7-43EB-AA40-10FFF3E4A87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0175" y="1601174"/>
            <a:ext cx="2581029" cy="2561719"/>
          </a:xfrm>
          <a:prstGeom prst="rect">
            <a:avLst/>
          </a:prstGeom>
        </p:spPr>
      </p:pic>
      <p:pic>
        <p:nvPicPr>
          <p:cNvPr id="122" name="그림 121" descr="텍스트, 셔츠, 어두운이(가) 표시된 사진&#10;&#10;자동 생성된 설명">
            <a:extLst>
              <a:ext uri="{FF2B5EF4-FFF2-40B4-BE49-F238E27FC236}">
                <a16:creationId xmlns:a16="http://schemas.microsoft.com/office/drawing/2014/main" id="{C9498A5A-0AEA-432F-866A-6FBEC5FF732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7166" y="2893238"/>
            <a:ext cx="2629619" cy="2558020"/>
          </a:xfrm>
          <a:prstGeom prst="rect">
            <a:avLst/>
          </a:prstGeom>
        </p:spPr>
      </p:pic>
      <p:pic>
        <p:nvPicPr>
          <p:cNvPr id="124" name="그림 123" descr="셔츠이(가) 표시된 사진&#10;&#10;자동 생성된 설명">
            <a:extLst>
              <a:ext uri="{FF2B5EF4-FFF2-40B4-BE49-F238E27FC236}">
                <a16:creationId xmlns:a16="http://schemas.microsoft.com/office/drawing/2014/main" id="{D7A92D16-2C7D-44A2-B19B-8D5476B3AD6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2548" y="3075554"/>
            <a:ext cx="2561718" cy="2561718"/>
          </a:xfrm>
          <a:prstGeom prst="rect">
            <a:avLst/>
          </a:prstGeom>
        </p:spPr>
      </p:pic>
      <p:pic>
        <p:nvPicPr>
          <p:cNvPr id="125" name="그림 124" descr="셔츠이(가) 표시된 사진&#10;&#10;자동 생성된 설명">
            <a:extLst>
              <a:ext uri="{FF2B5EF4-FFF2-40B4-BE49-F238E27FC236}">
                <a16:creationId xmlns:a16="http://schemas.microsoft.com/office/drawing/2014/main" id="{A00E9CA9-F504-4202-B7AF-FD54B890CD2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5211" y="2987388"/>
            <a:ext cx="2772924" cy="256171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86618A50-6F50-40B9-9ED0-2C1829DDC585}"/>
              </a:ext>
            </a:extLst>
          </p:cNvPr>
          <p:cNvSpPr txBox="1"/>
          <p:nvPr/>
        </p:nvSpPr>
        <p:spPr>
          <a:xfrm>
            <a:off x="4658770" y="138483"/>
            <a:ext cx="21789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프로그램 설명 및 시연</a:t>
            </a:r>
            <a:endParaRPr lang="en-US" altLang="ko-KR" sz="1500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8F30A24-6F1D-4E6D-B796-44BAD9D777B9}"/>
              </a:ext>
            </a:extLst>
          </p:cNvPr>
          <p:cNvSpPr txBox="1"/>
          <p:nvPr/>
        </p:nvSpPr>
        <p:spPr>
          <a:xfrm>
            <a:off x="7197720" y="138484"/>
            <a:ext cx="14834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주요 코드 설명</a:t>
            </a:r>
            <a:endParaRPr lang="en-US" altLang="ko-KR" sz="15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32789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890">
              <a:srgbClr val="F6F8FC"/>
            </a:gs>
            <a:gs pos="74000">
              <a:schemeClr val="accent1">
                <a:lumMod val="45000"/>
                <a:lumOff val="55000"/>
              </a:schemeClr>
            </a:gs>
            <a:gs pos="100000">
              <a:schemeClr val="bg1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>
            <a:cxnSpLocks/>
          </p:cNvCxnSpPr>
          <p:nvPr/>
        </p:nvCxnSpPr>
        <p:spPr>
          <a:xfrm>
            <a:off x="2207568" y="0"/>
            <a:ext cx="0" cy="6858000"/>
          </a:xfrm>
          <a:prstGeom prst="line">
            <a:avLst/>
          </a:prstGeom>
          <a:ln w="12700"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>
            <a:cxnSpLocks/>
          </p:cNvCxnSpPr>
          <p:nvPr/>
        </p:nvCxnSpPr>
        <p:spPr>
          <a:xfrm flipH="1">
            <a:off x="2216540" y="548680"/>
            <a:ext cx="9975460" cy="0"/>
          </a:xfrm>
          <a:prstGeom prst="line">
            <a:avLst/>
          </a:prstGeom>
          <a:ln w="12700"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241745" y="1523620"/>
            <a:ext cx="2107300" cy="434636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9" name="직각 삼각형 8"/>
          <p:cNvSpPr/>
          <p:nvPr/>
        </p:nvSpPr>
        <p:spPr>
          <a:xfrm rot="5400000">
            <a:off x="2226755" y="1944827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41745" y="918011"/>
            <a:ext cx="19471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프로그램 진행</a:t>
            </a:r>
            <a:endParaRPr lang="en-US" altLang="ko-KR" sz="20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41745" y="1560389"/>
            <a:ext cx="19471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수행 결과</a:t>
            </a:r>
            <a:endParaRPr lang="en-US" altLang="ko-KR" sz="20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B641FB09-A4DC-4979-8605-9405AE34E00A}"/>
              </a:ext>
            </a:extLst>
          </p:cNvPr>
          <p:cNvSpPr txBox="1"/>
          <p:nvPr/>
        </p:nvSpPr>
        <p:spPr>
          <a:xfrm>
            <a:off x="2567609" y="138483"/>
            <a:ext cx="173112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소개 및 개발 배경</a:t>
            </a:r>
            <a:endParaRPr lang="en-US" altLang="ko-KR" sz="15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A63322ED-4971-4B03-8AF0-4CBD25259CFA}"/>
              </a:ext>
            </a:extLst>
          </p:cNvPr>
          <p:cNvSpPr txBox="1"/>
          <p:nvPr/>
        </p:nvSpPr>
        <p:spPr>
          <a:xfrm>
            <a:off x="252255" y="2195596"/>
            <a:ext cx="19366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시스템 구성도</a:t>
            </a:r>
          </a:p>
        </p:txBody>
      </p:sp>
      <p:pic>
        <p:nvPicPr>
          <p:cNvPr id="19" name="그림 18" descr="의류, 하얀색이(가) 표시된 사진&#10;&#10;자동 생성된 설명">
            <a:extLst>
              <a:ext uri="{FF2B5EF4-FFF2-40B4-BE49-F238E27FC236}">
                <a16:creationId xmlns:a16="http://schemas.microsoft.com/office/drawing/2014/main" id="{18A5087E-62E0-4CD2-AEF5-DD0BBC2E7A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8136" y="1318121"/>
            <a:ext cx="1976056" cy="1976055"/>
          </a:xfrm>
          <a:prstGeom prst="rect">
            <a:avLst/>
          </a:prstGeom>
        </p:spPr>
      </p:pic>
      <p:pic>
        <p:nvPicPr>
          <p:cNvPr id="20" name="그림 19" descr="사람, 의류, 소년이(가) 표시된 사진&#10;&#10;자동 생성된 설명">
            <a:extLst>
              <a:ext uri="{FF2B5EF4-FFF2-40B4-BE49-F238E27FC236}">
                <a16:creationId xmlns:a16="http://schemas.microsoft.com/office/drawing/2014/main" id="{FE29DEEA-AC32-43E1-B367-B5E1944583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9430" y="3300615"/>
            <a:ext cx="1906177" cy="2287411"/>
          </a:xfrm>
          <a:prstGeom prst="rect">
            <a:avLst/>
          </a:prstGeom>
        </p:spPr>
      </p:pic>
      <p:pic>
        <p:nvPicPr>
          <p:cNvPr id="22" name="그림 21" descr="사람, 서있는, 쥐고있는, 남자이(가) 표시된 사진&#10;&#10;자동 생성된 설명">
            <a:extLst>
              <a:ext uri="{FF2B5EF4-FFF2-40B4-BE49-F238E27FC236}">
                <a16:creationId xmlns:a16="http://schemas.microsoft.com/office/drawing/2014/main" id="{2D80C182-9291-4911-BFB2-239E8C936C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8945" y="3294176"/>
            <a:ext cx="1802636" cy="2283336"/>
          </a:xfrm>
          <a:prstGeom prst="rect">
            <a:avLst/>
          </a:prstGeom>
        </p:spPr>
      </p:pic>
      <p:pic>
        <p:nvPicPr>
          <p:cNvPr id="24" name="그림 23" descr="의류, 하얀색이(가) 표시된 사진&#10;&#10;자동 생성된 설명">
            <a:extLst>
              <a:ext uri="{FF2B5EF4-FFF2-40B4-BE49-F238E27FC236}">
                <a16:creationId xmlns:a16="http://schemas.microsoft.com/office/drawing/2014/main" id="{B1E437A7-B083-4BE3-8B41-991A05DE0CC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4823" y="1469678"/>
            <a:ext cx="1622388" cy="2439635"/>
          </a:xfrm>
          <a:prstGeom prst="rect">
            <a:avLst/>
          </a:prstGeom>
        </p:spPr>
      </p:pic>
      <p:pic>
        <p:nvPicPr>
          <p:cNvPr id="28" name="그림 27" descr="의류, 셔츠이(가) 표시된 사진&#10;&#10;자동 생성된 설명">
            <a:extLst>
              <a:ext uri="{FF2B5EF4-FFF2-40B4-BE49-F238E27FC236}">
                <a16:creationId xmlns:a16="http://schemas.microsoft.com/office/drawing/2014/main" id="{AAD90DA2-F391-419E-B323-04E1D590895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9994" y="1321339"/>
            <a:ext cx="1317372" cy="1976060"/>
          </a:xfrm>
          <a:prstGeom prst="rect">
            <a:avLst/>
          </a:prstGeom>
        </p:spPr>
      </p:pic>
      <p:pic>
        <p:nvPicPr>
          <p:cNvPr id="29" name="그림 28" descr="의류, 셔츠이(가) 표시된 사진&#10;&#10;자동 생성된 설명">
            <a:extLst>
              <a:ext uri="{FF2B5EF4-FFF2-40B4-BE49-F238E27FC236}">
                <a16:creationId xmlns:a16="http://schemas.microsoft.com/office/drawing/2014/main" id="{2558011F-826D-4176-968C-AE96DB29EAE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749" y="1321339"/>
            <a:ext cx="1317372" cy="1976060"/>
          </a:xfrm>
          <a:prstGeom prst="rect">
            <a:avLst/>
          </a:prstGeom>
        </p:spPr>
      </p:pic>
      <p:pic>
        <p:nvPicPr>
          <p:cNvPr id="30" name="그림 29" descr="사람, 의류, 착용, 셔츠이(가) 표시된 사진&#10;&#10;자동 생성된 설명">
            <a:extLst>
              <a:ext uri="{FF2B5EF4-FFF2-40B4-BE49-F238E27FC236}">
                <a16:creationId xmlns:a16="http://schemas.microsoft.com/office/drawing/2014/main" id="{9EC9C3C1-D2FC-4393-8A0E-B9363BAD245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9696" y="1494623"/>
            <a:ext cx="2065748" cy="2202165"/>
          </a:xfrm>
          <a:prstGeom prst="rect">
            <a:avLst/>
          </a:prstGeom>
        </p:spPr>
      </p:pic>
      <p:pic>
        <p:nvPicPr>
          <p:cNvPr id="31" name="그림 30" descr="의류, 사람, 셔츠이(가) 표시된 사진&#10;&#10;자동 생성된 설명">
            <a:extLst>
              <a:ext uri="{FF2B5EF4-FFF2-40B4-BE49-F238E27FC236}">
                <a16:creationId xmlns:a16="http://schemas.microsoft.com/office/drawing/2014/main" id="{92E5DF97-2611-4A3C-AC3F-B8F55496EF3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2322" y="1652965"/>
            <a:ext cx="1622391" cy="1885482"/>
          </a:xfrm>
          <a:prstGeom prst="rect">
            <a:avLst/>
          </a:prstGeom>
        </p:spPr>
      </p:pic>
      <p:pic>
        <p:nvPicPr>
          <p:cNvPr id="35" name="그림 34" descr="사람, 어두운이(가) 표시된 사진&#10;&#10;자동 생성된 설명">
            <a:extLst>
              <a:ext uri="{FF2B5EF4-FFF2-40B4-BE49-F238E27FC236}">
                <a16:creationId xmlns:a16="http://schemas.microsoft.com/office/drawing/2014/main" id="{2FEDF949-7B3A-41AA-9058-BBCD6A1BB29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9791" y="2689495"/>
            <a:ext cx="2436023" cy="2923228"/>
          </a:xfrm>
          <a:prstGeom prst="rect">
            <a:avLst/>
          </a:prstGeom>
        </p:spPr>
      </p:pic>
      <p:pic>
        <p:nvPicPr>
          <p:cNvPr id="36" name="그림 35" descr="사람이(가) 표시된 사진&#10;&#10;자동 생성된 설명">
            <a:extLst>
              <a:ext uri="{FF2B5EF4-FFF2-40B4-BE49-F238E27FC236}">
                <a16:creationId xmlns:a16="http://schemas.microsoft.com/office/drawing/2014/main" id="{51691E9B-78CC-48E0-9779-B0FB76098B8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7752" y="3202164"/>
            <a:ext cx="2070620" cy="229473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E05A0728-76BA-4AAA-A822-C65801A39ADD}"/>
              </a:ext>
            </a:extLst>
          </p:cNvPr>
          <p:cNvSpPr txBox="1"/>
          <p:nvPr/>
        </p:nvSpPr>
        <p:spPr>
          <a:xfrm>
            <a:off x="4658770" y="138483"/>
            <a:ext cx="21789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프로그램 설명 및 시연</a:t>
            </a:r>
            <a:endParaRPr lang="en-US" altLang="ko-KR" sz="1500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43DEC42-D40B-46FB-BBD7-9C4B241925C0}"/>
              </a:ext>
            </a:extLst>
          </p:cNvPr>
          <p:cNvSpPr txBox="1"/>
          <p:nvPr/>
        </p:nvSpPr>
        <p:spPr>
          <a:xfrm>
            <a:off x="7197720" y="138484"/>
            <a:ext cx="14834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주요 코드 설명</a:t>
            </a:r>
            <a:endParaRPr lang="en-US" altLang="ko-KR" sz="15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4069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100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100000">
              <a:schemeClr val="bg1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>
            <a:extLst>
              <a:ext uri="{FF2B5EF4-FFF2-40B4-BE49-F238E27FC236}">
                <a16:creationId xmlns:a16="http://schemas.microsoft.com/office/drawing/2014/main" id="{683B8604-2C90-43B6-893C-F58BAD3617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0089" y="1212926"/>
            <a:ext cx="1862267" cy="2765560"/>
          </a:xfrm>
          <a:prstGeom prst="rect">
            <a:avLst/>
          </a:prstGeom>
        </p:spPr>
      </p:pic>
      <p:cxnSp>
        <p:nvCxnSpPr>
          <p:cNvPr id="15" name="직선 연결선 14"/>
          <p:cNvCxnSpPr>
            <a:cxnSpLocks/>
          </p:cNvCxnSpPr>
          <p:nvPr/>
        </p:nvCxnSpPr>
        <p:spPr>
          <a:xfrm>
            <a:off x="2207568" y="0"/>
            <a:ext cx="0" cy="6858000"/>
          </a:xfrm>
          <a:prstGeom prst="line">
            <a:avLst/>
          </a:prstGeom>
          <a:ln w="12700"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>
            <a:cxnSpLocks/>
          </p:cNvCxnSpPr>
          <p:nvPr/>
        </p:nvCxnSpPr>
        <p:spPr>
          <a:xfrm flipH="1">
            <a:off x="2216540" y="548680"/>
            <a:ext cx="9975460" cy="0"/>
          </a:xfrm>
          <a:prstGeom prst="line">
            <a:avLst/>
          </a:prstGeom>
          <a:ln w="12700"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241745" y="1523620"/>
            <a:ext cx="2107300" cy="434636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9" name="직각 삼각형 8"/>
          <p:cNvSpPr/>
          <p:nvPr/>
        </p:nvSpPr>
        <p:spPr>
          <a:xfrm rot="5400000">
            <a:off x="2226755" y="1944827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41745" y="918011"/>
            <a:ext cx="19471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프로그램 진행</a:t>
            </a:r>
            <a:endParaRPr lang="en-US" altLang="ko-KR" sz="20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41745" y="1560389"/>
            <a:ext cx="19471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수행 결과</a:t>
            </a:r>
            <a:endParaRPr lang="en-US" altLang="ko-KR" sz="20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B641FB09-A4DC-4979-8605-9405AE34E00A}"/>
              </a:ext>
            </a:extLst>
          </p:cNvPr>
          <p:cNvSpPr txBox="1"/>
          <p:nvPr/>
        </p:nvSpPr>
        <p:spPr>
          <a:xfrm>
            <a:off x="2567609" y="138483"/>
            <a:ext cx="173112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소개 및 개발 배경</a:t>
            </a:r>
            <a:endParaRPr lang="en-US" altLang="ko-KR" sz="15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A63322ED-4971-4B03-8AF0-4CBD25259CFA}"/>
              </a:ext>
            </a:extLst>
          </p:cNvPr>
          <p:cNvSpPr txBox="1"/>
          <p:nvPr/>
        </p:nvSpPr>
        <p:spPr>
          <a:xfrm>
            <a:off x="252255" y="2195596"/>
            <a:ext cx="19366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시스템 구성도</a:t>
            </a: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BFE95247-E110-465A-A708-2C4720F49D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6391" y="1008828"/>
            <a:ext cx="1571482" cy="3272889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11EC5BAB-56C3-4044-B2A0-B85FA45414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5924" y="1083071"/>
            <a:ext cx="1670472" cy="3241954"/>
          </a:xfrm>
          <a:prstGeom prst="rect">
            <a:avLst/>
          </a:prstGeom>
        </p:spPr>
      </p:pic>
      <p:pic>
        <p:nvPicPr>
          <p:cNvPr id="28" name="그림 27" descr="바지, 정장, 재킷, 어두운이(가) 표시된 사진&#10;&#10;자동 생성된 설명">
            <a:extLst>
              <a:ext uri="{FF2B5EF4-FFF2-40B4-BE49-F238E27FC236}">
                <a16:creationId xmlns:a16="http://schemas.microsoft.com/office/drawing/2014/main" id="{8EAE0DD8-B6F1-46B9-BA74-2223C6E689C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7869" y="3343955"/>
            <a:ext cx="1354939" cy="2839803"/>
          </a:xfrm>
          <a:prstGeom prst="rect">
            <a:avLst/>
          </a:prstGeom>
        </p:spPr>
      </p:pic>
      <p:pic>
        <p:nvPicPr>
          <p:cNvPr id="29" name="그림 28" descr="사람, 바지, 정장, 재킷이(가) 표시된 사진&#10;&#10;자동 생성된 설명">
            <a:extLst>
              <a:ext uri="{FF2B5EF4-FFF2-40B4-BE49-F238E27FC236}">
                <a16:creationId xmlns:a16="http://schemas.microsoft.com/office/drawing/2014/main" id="{3078130F-ED00-44A3-913A-16889C82289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6617" y="3032638"/>
            <a:ext cx="1509612" cy="3359506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FF6AE243-FC1A-436D-BB85-4CC6FAA4A4A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3523" y="3238777"/>
            <a:ext cx="1311630" cy="2870738"/>
          </a:xfrm>
          <a:prstGeom prst="rect">
            <a:avLst/>
          </a:prstGeom>
        </p:spPr>
      </p:pic>
      <p:pic>
        <p:nvPicPr>
          <p:cNvPr id="42" name="그림 41" descr="바지, 의류이(가) 표시된 사진&#10;&#10;자동 생성된 설명">
            <a:extLst>
              <a:ext uri="{FF2B5EF4-FFF2-40B4-BE49-F238E27FC236}">
                <a16:creationId xmlns:a16="http://schemas.microsoft.com/office/drawing/2014/main" id="{C5A9C9F5-2C92-4FFF-8787-2C2805B9CC9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2588" y="1346770"/>
            <a:ext cx="1892016" cy="2149330"/>
          </a:xfrm>
          <a:prstGeom prst="rect">
            <a:avLst/>
          </a:prstGeom>
        </p:spPr>
      </p:pic>
      <p:pic>
        <p:nvPicPr>
          <p:cNvPr id="43" name="그림 42" descr="의류, 바지, 정장이(가) 표시된 사진&#10;&#10;자동 생성된 설명">
            <a:extLst>
              <a:ext uri="{FF2B5EF4-FFF2-40B4-BE49-F238E27FC236}">
                <a16:creationId xmlns:a16="http://schemas.microsoft.com/office/drawing/2014/main" id="{72A58FF6-DFD0-4FB9-A046-2770694275B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4795" y="1346770"/>
            <a:ext cx="2149330" cy="2149330"/>
          </a:xfrm>
          <a:prstGeom prst="rect">
            <a:avLst/>
          </a:prstGeom>
        </p:spPr>
      </p:pic>
      <p:pic>
        <p:nvPicPr>
          <p:cNvPr id="44" name="그림 43" descr="바지, 의류이(가) 표시된 사진&#10;&#10;자동 생성된 설명">
            <a:extLst>
              <a:ext uri="{FF2B5EF4-FFF2-40B4-BE49-F238E27FC236}">
                <a16:creationId xmlns:a16="http://schemas.microsoft.com/office/drawing/2014/main" id="{89FAFFEC-E66A-46C6-B229-AF45F472DE1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8728" y="1366297"/>
            <a:ext cx="2135631" cy="2135631"/>
          </a:xfrm>
          <a:prstGeom prst="rect">
            <a:avLst/>
          </a:prstGeom>
        </p:spPr>
      </p:pic>
      <p:pic>
        <p:nvPicPr>
          <p:cNvPr id="47" name="그림 46" descr="의류, 바지이(가) 표시된 사진&#10;&#10;자동 생성된 설명">
            <a:extLst>
              <a:ext uri="{FF2B5EF4-FFF2-40B4-BE49-F238E27FC236}">
                <a16:creationId xmlns:a16="http://schemas.microsoft.com/office/drawing/2014/main" id="{2C42E609-8515-4F0D-9DD6-A9D67D0690F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6753" y="3361032"/>
            <a:ext cx="2149330" cy="2149330"/>
          </a:xfrm>
          <a:prstGeom prst="rect">
            <a:avLst/>
          </a:prstGeom>
        </p:spPr>
      </p:pic>
      <p:pic>
        <p:nvPicPr>
          <p:cNvPr id="48" name="그림 47" descr="사람, 서있는, 가장, 바지이(가) 표시된 사진&#10;&#10;자동 생성된 설명">
            <a:extLst>
              <a:ext uri="{FF2B5EF4-FFF2-40B4-BE49-F238E27FC236}">
                <a16:creationId xmlns:a16="http://schemas.microsoft.com/office/drawing/2014/main" id="{30F1A895-A3DC-4A82-8F91-2F90B639577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1038" y="3363817"/>
            <a:ext cx="2149330" cy="2149330"/>
          </a:xfrm>
          <a:prstGeom prst="rect">
            <a:avLst/>
          </a:prstGeom>
        </p:spPr>
      </p:pic>
      <p:pic>
        <p:nvPicPr>
          <p:cNvPr id="49" name="그림 48" descr="사람, 의류, 서있는, 바지이(가) 표시된 사진&#10;&#10;자동 생성된 설명">
            <a:extLst>
              <a:ext uri="{FF2B5EF4-FFF2-40B4-BE49-F238E27FC236}">
                <a16:creationId xmlns:a16="http://schemas.microsoft.com/office/drawing/2014/main" id="{FCDF772B-A70F-41A7-B40E-517FEB7FC08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7002" y="3380559"/>
            <a:ext cx="2149330" cy="214933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E695271B-B9DE-43DE-8F97-12911A2AA4AA}"/>
              </a:ext>
            </a:extLst>
          </p:cNvPr>
          <p:cNvSpPr txBox="1"/>
          <p:nvPr/>
        </p:nvSpPr>
        <p:spPr>
          <a:xfrm>
            <a:off x="4658770" y="138483"/>
            <a:ext cx="21789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프로그램 설명 및 시연</a:t>
            </a:r>
            <a:endParaRPr lang="en-US" altLang="ko-KR" sz="1500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94207F0-EDFA-4E0E-994C-128419B92011}"/>
              </a:ext>
            </a:extLst>
          </p:cNvPr>
          <p:cNvSpPr txBox="1"/>
          <p:nvPr/>
        </p:nvSpPr>
        <p:spPr>
          <a:xfrm>
            <a:off x="7197720" y="138484"/>
            <a:ext cx="14834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주요 코드 설명</a:t>
            </a:r>
            <a:endParaRPr lang="en-US" altLang="ko-KR" sz="15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71281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>
            <a:cxnSpLocks/>
          </p:cNvCxnSpPr>
          <p:nvPr/>
        </p:nvCxnSpPr>
        <p:spPr>
          <a:xfrm>
            <a:off x="2207568" y="0"/>
            <a:ext cx="0" cy="6858000"/>
          </a:xfrm>
          <a:prstGeom prst="line">
            <a:avLst/>
          </a:prstGeom>
          <a:ln w="12700"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>
            <a:cxnSpLocks/>
          </p:cNvCxnSpPr>
          <p:nvPr/>
        </p:nvCxnSpPr>
        <p:spPr>
          <a:xfrm flipH="1">
            <a:off x="2216540" y="548680"/>
            <a:ext cx="9975460" cy="0"/>
          </a:xfrm>
          <a:prstGeom prst="line">
            <a:avLst/>
          </a:prstGeom>
          <a:ln w="12700"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241745" y="918011"/>
            <a:ext cx="19471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프로그램 진행</a:t>
            </a:r>
            <a:endParaRPr lang="en-US" altLang="ko-KR" sz="20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7487C56-E4B9-4584-B79C-BC7CDFE533F2}"/>
              </a:ext>
            </a:extLst>
          </p:cNvPr>
          <p:cNvSpPr/>
          <p:nvPr/>
        </p:nvSpPr>
        <p:spPr>
          <a:xfrm>
            <a:off x="5116929" y="766733"/>
            <a:ext cx="828959" cy="28235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solidFill>
                  <a:srgbClr val="272123"/>
                </a:solidFill>
              </a:rPr>
              <a:t>실행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1AD257E-9ABC-4B2E-A64B-3F2A7DBF32C0}"/>
              </a:ext>
            </a:extLst>
          </p:cNvPr>
          <p:cNvSpPr/>
          <p:nvPr/>
        </p:nvSpPr>
        <p:spPr>
          <a:xfrm>
            <a:off x="4921532" y="1293093"/>
            <a:ext cx="1219754" cy="28235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solidFill>
                  <a:srgbClr val="272123"/>
                </a:solidFill>
              </a:rPr>
              <a:t>이미지 로드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22D57DB-7F5D-4EB0-8BCF-B85E55918B18}"/>
              </a:ext>
            </a:extLst>
          </p:cNvPr>
          <p:cNvSpPr/>
          <p:nvPr/>
        </p:nvSpPr>
        <p:spPr>
          <a:xfrm>
            <a:off x="2814232" y="1293093"/>
            <a:ext cx="2107300" cy="28235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500" b="1" dirty="0">
                <a:solidFill>
                  <a:srgbClr val="272123"/>
                </a:solidFill>
              </a:rPr>
              <a:t>while </a:t>
            </a:r>
            <a:r>
              <a:rPr lang="ko-KR" altLang="en-US" sz="1500" b="1" dirty="0">
                <a:solidFill>
                  <a:srgbClr val="272123"/>
                </a:solidFill>
              </a:rPr>
              <a:t>해당 경로 부재 </a:t>
            </a:r>
            <a:r>
              <a:rPr lang="en-US" altLang="ko-KR" sz="1500" b="1" dirty="0">
                <a:solidFill>
                  <a:srgbClr val="272123"/>
                </a:solidFill>
              </a:rPr>
              <a:t>:</a:t>
            </a:r>
            <a:endParaRPr lang="ko-KR" altLang="en-US" sz="1500" b="1" dirty="0">
              <a:solidFill>
                <a:srgbClr val="272123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49C77D3-6444-4D72-92B4-CFA10ACFF21B}"/>
              </a:ext>
            </a:extLst>
          </p:cNvPr>
          <p:cNvSpPr/>
          <p:nvPr/>
        </p:nvSpPr>
        <p:spPr>
          <a:xfrm>
            <a:off x="4921532" y="1714214"/>
            <a:ext cx="1219754" cy="28235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solidFill>
                  <a:srgbClr val="272123"/>
                </a:solidFill>
              </a:rPr>
              <a:t>키보드 입력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C832915-03A1-42CD-8451-C67FABA97DF0}"/>
              </a:ext>
            </a:extLst>
          </p:cNvPr>
          <p:cNvSpPr/>
          <p:nvPr/>
        </p:nvSpPr>
        <p:spPr>
          <a:xfrm>
            <a:off x="3647929" y="1714214"/>
            <a:ext cx="1273599" cy="28235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500" b="1" dirty="0">
                <a:solidFill>
                  <a:srgbClr val="272123"/>
                </a:solidFill>
              </a:rPr>
              <a:t>while True :</a:t>
            </a:r>
            <a:endParaRPr lang="ko-KR" altLang="en-US" sz="1500" b="1" dirty="0">
              <a:solidFill>
                <a:srgbClr val="272123"/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59A14E33-97F9-47F3-97DD-10EA95749228}"/>
              </a:ext>
            </a:extLst>
          </p:cNvPr>
          <p:cNvSpPr/>
          <p:nvPr/>
        </p:nvSpPr>
        <p:spPr>
          <a:xfrm>
            <a:off x="2683517" y="2393763"/>
            <a:ext cx="341037" cy="28235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>
                <a:solidFill>
                  <a:srgbClr val="272123"/>
                </a:solidFill>
              </a:rPr>
              <a:t>if</a:t>
            </a:r>
            <a:endParaRPr lang="ko-KR" altLang="en-US" sz="1500" b="1" dirty="0">
              <a:solidFill>
                <a:srgbClr val="272123"/>
              </a:solidFill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615FB8FD-7608-454E-A854-73B67CB45DEB}"/>
              </a:ext>
            </a:extLst>
          </p:cNvPr>
          <p:cNvSpPr/>
          <p:nvPr/>
        </p:nvSpPr>
        <p:spPr>
          <a:xfrm>
            <a:off x="3347874" y="3216430"/>
            <a:ext cx="300057" cy="28525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rgbClr val="272123"/>
                </a:solidFill>
              </a:rPr>
              <a:t>1</a:t>
            </a:r>
            <a:endParaRPr lang="ko-KR" altLang="en-US" sz="1500" b="1" dirty="0">
              <a:solidFill>
                <a:srgbClr val="272123"/>
              </a:solidFill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233EF83A-059C-44C8-A57A-84DBA133105B}"/>
              </a:ext>
            </a:extLst>
          </p:cNvPr>
          <p:cNvSpPr/>
          <p:nvPr/>
        </p:nvSpPr>
        <p:spPr>
          <a:xfrm>
            <a:off x="3647930" y="3216430"/>
            <a:ext cx="1645761" cy="28525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 err="1">
                <a:solidFill>
                  <a:srgbClr val="272123"/>
                </a:solidFill>
              </a:rPr>
              <a:t>역투영</a:t>
            </a:r>
            <a:r>
              <a:rPr lang="ko-KR" altLang="en-US" sz="1500" b="1" dirty="0">
                <a:solidFill>
                  <a:srgbClr val="272123"/>
                </a:solidFill>
              </a:rPr>
              <a:t> 영역선택</a:t>
            </a: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CA94400E-404A-41B0-B989-E6F8971C7614}"/>
              </a:ext>
            </a:extLst>
          </p:cNvPr>
          <p:cNvSpPr/>
          <p:nvPr/>
        </p:nvSpPr>
        <p:spPr>
          <a:xfrm>
            <a:off x="3347874" y="3819784"/>
            <a:ext cx="300057" cy="28525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rgbClr val="272123"/>
                </a:solidFill>
              </a:rPr>
              <a:t>2</a:t>
            </a:r>
            <a:endParaRPr lang="ko-KR" altLang="en-US" sz="1500" b="1" dirty="0">
              <a:solidFill>
                <a:srgbClr val="272123"/>
              </a:solidFill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4D6987E7-3AA7-48F8-B5DD-16D2F7392E90}"/>
              </a:ext>
            </a:extLst>
          </p:cNvPr>
          <p:cNvSpPr/>
          <p:nvPr/>
        </p:nvSpPr>
        <p:spPr>
          <a:xfrm>
            <a:off x="3647930" y="3819784"/>
            <a:ext cx="1645761" cy="28525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solidFill>
                  <a:srgbClr val="272123"/>
                </a:solidFill>
              </a:rPr>
              <a:t>흑백 </a:t>
            </a:r>
            <a:r>
              <a:rPr lang="ko-KR" altLang="en-US" sz="1500" b="1" dirty="0" err="1">
                <a:solidFill>
                  <a:srgbClr val="272123"/>
                </a:solidFill>
              </a:rPr>
              <a:t>쓰레시홀드</a:t>
            </a:r>
            <a:endParaRPr lang="ko-KR" altLang="en-US" sz="1500" b="1" dirty="0">
              <a:solidFill>
                <a:srgbClr val="272123"/>
              </a:solidFill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418F1BB2-F647-44FE-B3D9-1CA5D89287ED}"/>
              </a:ext>
            </a:extLst>
          </p:cNvPr>
          <p:cNvSpPr/>
          <p:nvPr/>
        </p:nvSpPr>
        <p:spPr>
          <a:xfrm>
            <a:off x="3347874" y="4224010"/>
            <a:ext cx="300057" cy="28525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rgbClr val="272123"/>
                </a:solidFill>
              </a:rPr>
              <a:t>3</a:t>
            </a:r>
            <a:endParaRPr lang="ko-KR" altLang="en-US" sz="1500" b="1" dirty="0">
              <a:solidFill>
                <a:srgbClr val="272123"/>
              </a:solidFill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02D5E8CE-4D95-4E00-BDCD-0A7AD6148561}"/>
              </a:ext>
            </a:extLst>
          </p:cNvPr>
          <p:cNvSpPr/>
          <p:nvPr/>
        </p:nvSpPr>
        <p:spPr>
          <a:xfrm>
            <a:off x="3647930" y="4224010"/>
            <a:ext cx="1645761" cy="28525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 err="1">
                <a:solidFill>
                  <a:srgbClr val="272123"/>
                </a:solidFill>
              </a:rPr>
              <a:t>Hsv</a:t>
            </a:r>
            <a:r>
              <a:rPr lang="en-US" altLang="ko-KR" sz="1500" b="1" dirty="0">
                <a:solidFill>
                  <a:srgbClr val="272123"/>
                </a:solidFill>
              </a:rPr>
              <a:t> </a:t>
            </a:r>
            <a:r>
              <a:rPr lang="ko-KR" altLang="en-US" sz="1500" b="1" dirty="0" err="1">
                <a:solidFill>
                  <a:srgbClr val="272123"/>
                </a:solidFill>
              </a:rPr>
              <a:t>마스킹</a:t>
            </a:r>
            <a:endParaRPr lang="ko-KR" altLang="en-US" sz="1500" b="1" dirty="0">
              <a:solidFill>
                <a:srgbClr val="272123"/>
              </a:solidFill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4B944976-C59C-41B2-A1B9-7A1E4CBF02D6}"/>
              </a:ext>
            </a:extLst>
          </p:cNvPr>
          <p:cNvSpPr/>
          <p:nvPr/>
        </p:nvSpPr>
        <p:spPr>
          <a:xfrm>
            <a:off x="3348654" y="2400714"/>
            <a:ext cx="299274" cy="28525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rgbClr val="272123"/>
                </a:solidFill>
              </a:rPr>
              <a:t>q</a:t>
            </a:r>
            <a:endParaRPr lang="ko-KR" altLang="en-US" sz="1500" b="1" dirty="0">
              <a:solidFill>
                <a:srgbClr val="272123"/>
              </a:solidFill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306D35CA-925C-499E-A661-2345C6E577AD}"/>
              </a:ext>
            </a:extLst>
          </p:cNvPr>
          <p:cNvSpPr/>
          <p:nvPr/>
        </p:nvSpPr>
        <p:spPr>
          <a:xfrm>
            <a:off x="3647928" y="2400714"/>
            <a:ext cx="1645760" cy="28525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solidFill>
                  <a:srgbClr val="272123"/>
                </a:solidFill>
              </a:rPr>
              <a:t>프로그램 종료</a:t>
            </a: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83116EED-F917-4E06-9452-3AD784EB6823}"/>
              </a:ext>
            </a:extLst>
          </p:cNvPr>
          <p:cNvSpPr/>
          <p:nvPr/>
        </p:nvSpPr>
        <p:spPr>
          <a:xfrm>
            <a:off x="3347874" y="4725799"/>
            <a:ext cx="300057" cy="28525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rgbClr val="272123"/>
                </a:solidFill>
              </a:rPr>
              <a:t>+</a:t>
            </a:r>
            <a:endParaRPr lang="ko-KR" altLang="en-US" sz="1500" b="1" dirty="0">
              <a:solidFill>
                <a:srgbClr val="272123"/>
              </a:solidFill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329ED324-A7B6-45E9-9056-87CFE054E917}"/>
              </a:ext>
            </a:extLst>
          </p:cNvPr>
          <p:cNvSpPr/>
          <p:nvPr/>
        </p:nvSpPr>
        <p:spPr>
          <a:xfrm>
            <a:off x="3647930" y="4725799"/>
            <a:ext cx="1645761" cy="28525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solidFill>
                  <a:srgbClr val="272123"/>
                </a:solidFill>
              </a:rPr>
              <a:t>이미지 확대</a:t>
            </a: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65AD18FE-9BDE-41AC-9F6B-6847099F55B0}"/>
              </a:ext>
            </a:extLst>
          </p:cNvPr>
          <p:cNvSpPr/>
          <p:nvPr/>
        </p:nvSpPr>
        <p:spPr>
          <a:xfrm>
            <a:off x="3347874" y="5128868"/>
            <a:ext cx="300057" cy="28525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rgbClr val="272123"/>
                </a:solidFill>
              </a:rPr>
              <a:t>-</a:t>
            </a:r>
            <a:endParaRPr lang="ko-KR" altLang="en-US" sz="1500" b="1" dirty="0">
              <a:solidFill>
                <a:srgbClr val="272123"/>
              </a:solidFill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A412CD57-0C22-4AF1-BD7F-1D87CC7EFF81}"/>
              </a:ext>
            </a:extLst>
          </p:cNvPr>
          <p:cNvSpPr/>
          <p:nvPr/>
        </p:nvSpPr>
        <p:spPr>
          <a:xfrm>
            <a:off x="3647930" y="5128868"/>
            <a:ext cx="1645761" cy="28525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solidFill>
                  <a:srgbClr val="272123"/>
                </a:solidFill>
              </a:rPr>
              <a:t>이미지 축소</a:t>
            </a: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1E3160B8-B372-4B50-B196-F5EEEDD4D2D0}"/>
              </a:ext>
            </a:extLst>
          </p:cNvPr>
          <p:cNvSpPr/>
          <p:nvPr/>
        </p:nvSpPr>
        <p:spPr>
          <a:xfrm>
            <a:off x="3347874" y="5531937"/>
            <a:ext cx="300057" cy="28525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 err="1">
                <a:solidFill>
                  <a:srgbClr val="272123"/>
                </a:solidFill>
              </a:rPr>
              <a:t>i</a:t>
            </a:r>
            <a:endParaRPr lang="ko-KR" altLang="en-US" sz="1500" b="1" dirty="0">
              <a:solidFill>
                <a:srgbClr val="272123"/>
              </a:solidFill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CD04D863-8992-485E-B3C8-79410EBBDD4A}"/>
              </a:ext>
            </a:extLst>
          </p:cNvPr>
          <p:cNvSpPr/>
          <p:nvPr/>
        </p:nvSpPr>
        <p:spPr>
          <a:xfrm>
            <a:off x="3647930" y="5531937"/>
            <a:ext cx="1645761" cy="28525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solidFill>
                  <a:srgbClr val="272123"/>
                </a:solidFill>
              </a:rPr>
              <a:t>이미지 초기화</a:t>
            </a: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6F359BD8-9D11-4AB7-803F-027E775F76C9}"/>
              </a:ext>
            </a:extLst>
          </p:cNvPr>
          <p:cNvSpPr/>
          <p:nvPr/>
        </p:nvSpPr>
        <p:spPr>
          <a:xfrm>
            <a:off x="3347874" y="5935006"/>
            <a:ext cx="300057" cy="28525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rgbClr val="272123"/>
                </a:solidFill>
              </a:rPr>
              <a:t>p</a:t>
            </a:r>
            <a:endParaRPr lang="ko-KR" altLang="en-US" sz="1500" b="1" dirty="0">
              <a:solidFill>
                <a:srgbClr val="272123"/>
              </a:solidFill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3C1C16F9-FF47-435F-BCCD-A7C5B6643589}"/>
              </a:ext>
            </a:extLst>
          </p:cNvPr>
          <p:cNvSpPr/>
          <p:nvPr/>
        </p:nvSpPr>
        <p:spPr>
          <a:xfrm>
            <a:off x="3647930" y="5935006"/>
            <a:ext cx="1645761" cy="28525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solidFill>
                  <a:srgbClr val="272123"/>
                </a:solidFill>
              </a:rPr>
              <a:t>이미지 미리보기</a:t>
            </a: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0812506B-5A41-414F-8886-3896C6744545}"/>
              </a:ext>
            </a:extLst>
          </p:cNvPr>
          <p:cNvSpPr/>
          <p:nvPr/>
        </p:nvSpPr>
        <p:spPr>
          <a:xfrm>
            <a:off x="3347874" y="6338075"/>
            <a:ext cx="300057" cy="28525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rgbClr val="272123"/>
                </a:solidFill>
              </a:rPr>
              <a:t>s</a:t>
            </a:r>
            <a:endParaRPr lang="ko-KR" altLang="en-US" sz="1500" b="1" dirty="0">
              <a:solidFill>
                <a:srgbClr val="272123"/>
              </a:solidFill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0A8B0CC8-960B-40DF-909C-7DAB7F213352}"/>
              </a:ext>
            </a:extLst>
          </p:cNvPr>
          <p:cNvSpPr/>
          <p:nvPr/>
        </p:nvSpPr>
        <p:spPr>
          <a:xfrm>
            <a:off x="3647930" y="6338075"/>
            <a:ext cx="1645761" cy="28525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solidFill>
                  <a:srgbClr val="272123"/>
                </a:solidFill>
              </a:rPr>
              <a:t>이미지 저장</a:t>
            </a:r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717B5EAF-0A8C-4913-AF87-6931E3D637E3}"/>
              </a:ext>
            </a:extLst>
          </p:cNvPr>
          <p:cNvSpPr/>
          <p:nvPr/>
        </p:nvSpPr>
        <p:spPr>
          <a:xfrm>
            <a:off x="5427458" y="3822682"/>
            <a:ext cx="363473" cy="28235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rgbClr val="272123"/>
                </a:solidFill>
              </a:rPr>
              <a:t>if</a:t>
            </a:r>
            <a:endParaRPr lang="ko-KR" altLang="en-US" sz="1500" b="1" dirty="0">
              <a:solidFill>
                <a:srgbClr val="272123"/>
              </a:solidFill>
            </a:endParaRPr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F5F4F926-1AF8-44D1-995E-AD6CA78AB169}"/>
              </a:ext>
            </a:extLst>
          </p:cNvPr>
          <p:cNvSpPr/>
          <p:nvPr/>
        </p:nvSpPr>
        <p:spPr>
          <a:xfrm>
            <a:off x="6010309" y="3593179"/>
            <a:ext cx="300057" cy="28525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rgbClr val="272123"/>
                </a:solidFill>
              </a:rPr>
              <a:t>t</a:t>
            </a:r>
            <a:endParaRPr lang="ko-KR" altLang="en-US" sz="1500" b="1" dirty="0">
              <a:solidFill>
                <a:srgbClr val="272123"/>
              </a:solidFill>
            </a:endParaRPr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E59A0BDD-9E88-47AB-8E7A-FED1A64CD9AE}"/>
              </a:ext>
            </a:extLst>
          </p:cNvPr>
          <p:cNvSpPr/>
          <p:nvPr/>
        </p:nvSpPr>
        <p:spPr>
          <a:xfrm>
            <a:off x="6310365" y="3593179"/>
            <a:ext cx="1721797" cy="28525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solidFill>
                  <a:srgbClr val="272123"/>
                </a:solidFill>
              </a:rPr>
              <a:t>선택 영역 반전</a:t>
            </a:r>
          </a:p>
        </p:txBody>
      </p:sp>
      <p:sp>
        <p:nvSpPr>
          <p:cNvPr id="205" name="직사각형 204">
            <a:extLst>
              <a:ext uri="{FF2B5EF4-FFF2-40B4-BE49-F238E27FC236}">
                <a16:creationId xmlns:a16="http://schemas.microsoft.com/office/drawing/2014/main" id="{F9A5359C-844D-43C3-839D-3237E8697AF9}"/>
              </a:ext>
            </a:extLst>
          </p:cNvPr>
          <p:cNvSpPr/>
          <p:nvPr/>
        </p:nvSpPr>
        <p:spPr>
          <a:xfrm>
            <a:off x="6010309" y="3958029"/>
            <a:ext cx="300057" cy="28525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rgbClr val="272123"/>
                </a:solidFill>
              </a:rPr>
              <a:t>m</a:t>
            </a:r>
            <a:endParaRPr lang="ko-KR" altLang="en-US" sz="1500" b="1" dirty="0">
              <a:solidFill>
                <a:srgbClr val="272123"/>
              </a:solidFill>
            </a:endParaRPr>
          </a:p>
        </p:txBody>
      </p:sp>
      <p:sp>
        <p:nvSpPr>
          <p:cNvPr id="206" name="직사각형 205">
            <a:extLst>
              <a:ext uri="{FF2B5EF4-FFF2-40B4-BE49-F238E27FC236}">
                <a16:creationId xmlns:a16="http://schemas.microsoft.com/office/drawing/2014/main" id="{7FA20F3B-2A8D-44D2-912F-044027DC8D71}"/>
              </a:ext>
            </a:extLst>
          </p:cNvPr>
          <p:cNvSpPr/>
          <p:nvPr/>
        </p:nvSpPr>
        <p:spPr>
          <a:xfrm>
            <a:off x="6310366" y="3958029"/>
            <a:ext cx="1721798" cy="28525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solidFill>
                  <a:srgbClr val="272123"/>
                </a:solidFill>
              </a:rPr>
              <a:t>전역</a:t>
            </a:r>
            <a:r>
              <a:rPr lang="en-US" altLang="ko-KR" sz="1500" b="1" dirty="0">
                <a:solidFill>
                  <a:srgbClr val="272123"/>
                </a:solidFill>
              </a:rPr>
              <a:t>,</a:t>
            </a:r>
            <a:r>
              <a:rPr lang="ko-KR" altLang="en-US" sz="1500" b="1" dirty="0">
                <a:solidFill>
                  <a:srgbClr val="272123"/>
                </a:solidFill>
              </a:rPr>
              <a:t> 적응형</a:t>
            </a:r>
            <a:r>
              <a:rPr lang="en-US" altLang="ko-KR" sz="1500" b="1" dirty="0">
                <a:solidFill>
                  <a:srgbClr val="272123"/>
                </a:solidFill>
              </a:rPr>
              <a:t> </a:t>
            </a:r>
            <a:r>
              <a:rPr lang="ko-KR" altLang="en-US" sz="1500" b="1" dirty="0" err="1">
                <a:solidFill>
                  <a:srgbClr val="272123"/>
                </a:solidFill>
              </a:rPr>
              <a:t>토글</a:t>
            </a:r>
            <a:endParaRPr lang="ko-KR" altLang="en-US" sz="1500" b="1" dirty="0">
              <a:solidFill>
                <a:srgbClr val="272123"/>
              </a:solidFill>
            </a:endParaRPr>
          </a:p>
        </p:txBody>
      </p:sp>
      <p:sp>
        <p:nvSpPr>
          <p:cNvPr id="226" name="직사각형 225">
            <a:extLst>
              <a:ext uri="{FF2B5EF4-FFF2-40B4-BE49-F238E27FC236}">
                <a16:creationId xmlns:a16="http://schemas.microsoft.com/office/drawing/2014/main" id="{E35CEDB4-A271-4902-9B20-40CE04B5537F}"/>
              </a:ext>
            </a:extLst>
          </p:cNvPr>
          <p:cNvSpPr/>
          <p:nvPr/>
        </p:nvSpPr>
        <p:spPr>
          <a:xfrm>
            <a:off x="3347874" y="2811738"/>
            <a:ext cx="300057" cy="28525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rgbClr val="272123"/>
                </a:solidFill>
              </a:rPr>
              <a:t>r</a:t>
            </a:r>
            <a:endParaRPr lang="ko-KR" altLang="en-US" sz="1500" b="1" dirty="0">
              <a:solidFill>
                <a:srgbClr val="272123"/>
              </a:solidFill>
            </a:endParaRPr>
          </a:p>
        </p:txBody>
      </p:sp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03AC0012-7CDC-4F78-A143-C6B5CF38F72A}"/>
              </a:ext>
            </a:extLst>
          </p:cNvPr>
          <p:cNvSpPr/>
          <p:nvPr/>
        </p:nvSpPr>
        <p:spPr>
          <a:xfrm>
            <a:off x="3647930" y="2811738"/>
            <a:ext cx="1645761" cy="28525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rgbClr val="272123"/>
                </a:solidFill>
              </a:rPr>
              <a:t>ROI </a:t>
            </a:r>
            <a:r>
              <a:rPr lang="ko-KR" altLang="en-US" sz="1500" b="1" dirty="0">
                <a:solidFill>
                  <a:srgbClr val="272123"/>
                </a:solidFill>
              </a:rPr>
              <a:t>선택</a:t>
            </a:r>
          </a:p>
        </p:txBody>
      </p:sp>
      <p:cxnSp>
        <p:nvCxnSpPr>
          <p:cNvPr id="245" name="직선 화살표 연결선 244">
            <a:extLst>
              <a:ext uri="{FF2B5EF4-FFF2-40B4-BE49-F238E27FC236}">
                <a16:creationId xmlns:a16="http://schemas.microsoft.com/office/drawing/2014/main" id="{86358A04-CF63-4CFD-A286-54EA8194EC20}"/>
              </a:ext>
            </a:extLst>
          </p:cNvPr>
          <p:cNvCxnSpPr>
            <a:cxnSpLocks/>
            <a:stCxn id="68" idx="3"/>
            <a:endCxn id="189" idx="1"/>
          </p:cNvCxnSpPr>
          <p:nvPr/>
        </p:nvCxnSpPr>
        <p:spPr>
          <a:xfrm>
            <a:off x="5293691" y="3962412"/>
            <a:ext cx="133767" cy="14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4" name="연결선: 꺾임 253">
            <a:extLst>
              <a:ext uri="{FF2B5EF4-FFF2-40B4-BE49-F238E27FC236}">
                <a16:creationId xmlns:a16="http://schemas.microsoft.com/office/drawing/2014/main" id="{399E9326-C9C5-4B5A-B6D9-E152F7687577}"/>
              </a:ext>
            </a:extLst>
          </p:cNvPr>
          <p:cNvCxnSpPr>
            <a:cxnSpLocks/>
            <a:stCxn id="34" idx="3"/>
            <a:endCxn id="226" idx="1"/>
          </p:cNvCxnSpPr>
          <p:nvPr/>
        </p:nvCxnSpPr>
        <p:spPr>
          <a:xfrm>
            <a:off x="3024554" y="2534942"/>
            <a:ext cx="323320" cy="419424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연결선: 꺾임 254">
            <a:extLst>
              <a:ext uri="{FF2B5EF4-FFF2-40B4-BE49-F238E27FC236}">
                <a16:creationId xmlns:a16="http://schemas.microsoft.com/office/drawing/2014/main" id="{060FB9DC-27FA-4C4D-800F-A42F7F2ABAB9}"/>
              </a:ext>
            </a:extLst>
          </p:cNvPr>
          <p:cNvCxnSpPr>
            <a:cxnSpLocks/>
            <a:stCxn id="34" idx="3"/>
            <a:endCxn id="64" idx="1"/>
          </p:cNvCxnSpPr>
          <p:nvPr/>
        </p:nvCxnSpPr>
        <p:spPr>
          <a:xfrm>
            <a:off x="3024554" y="2534942"/>
            <a:ext cx="323320" cy="824116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연결선: 꺾임 255">
            <a:extLst>
              <a:ext uri="{FF2B5EF4-FFF2-40B4-BE49-F238E27FC236}">
                <a16:creationId xmlns:a16="http://schemas.microsoft.com/office/drawing/2014/main" id="{D40DA2BE-7F8D-4A36-A15E-513695FEF665}"/>
              </a:ext>
            </a:extLst>
          </p:cNvPr>
          <p:cNvCxnSpPr>
            <a:cxnSpLocks/>
            <a:stCxn id="34" idx="3"/>
            <a:endCxn id="67" idx="1"/>
          </p:cNvCxnSpPr>
          <p:nvPr/>
        </p:nvCxnSpPr>
        <p:spPr>
          <a:xfrm>
            <a:off x="3024554" y="2534942"/>
            <a:ext cx="323320" cy="1427470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연결선: 꺾임 256">
            <a:extLst>
              <a:ext uri="{FF2B5EF4-FFF2-40B4-BE49-F238E27FC236}">
                <a16:creationId xmlns:a16="http://schemas.microsoft.com/office/drawing/2014/main" id="{B05E577D-8457-45FD-93C2-08D33A297D7D}"/>
              </a:ext>
            </a:extLst>
          </p:cNvPr>
          <p:cNvCxnSpPr>
            <a:cxnSpLocks/>
            <a:stCxn id="34" idx="3"/>
            <a:endCxn id="107" idx="1"/>
          </p:cNvCxnSpPr>
          <p:nvPr/>
        </p:nvCxnSpPr>
        <p:spPr>
          <a:xfrm>
            <a:off x="3024554" y="2534942"/>
            <a:ext cx="323320" cy="2736554"/>
          </a:xfrm>
          <a:prstGeom prst="bentConnector3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연결선: 꺾임 257">
            <a:extLst>
              <a:ext uri="{FF2B5EF4-FFF2-40B4-BE49-F238E27FC236}">
                <a16:creationId xmlns:a16="http://schemas.microsoft.com/office/drawing/2014/main" id="{82262E01-F629-49B9-953C-D006CFE06E23}"/>
              </a:ext>
            </a:extLst>
          </p:cNvPr>
          <p:cNvCxnSpPr>
            <a:cxnSpLocks/>
            <a:stCxn id="34" idx="3"/>
            <a:endCxn id="110" idx="1"/>
          </p:cNvCxnSpPr>
          <p:nvPr/>
        </p:nvCxnSpPr>
        <p:spPr>
          <a:xfrm>
            <a:off x="3024554" y="2534942"/>
            <a:ext cx="323320" cy="3139623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연결선: 꺾임 258">
            <a:extLst>
              <a:ext uri="{FF2B5EF4-FFF2-40B4-BE49-F238E27FC236}">
                <a16:creationId xmlns:a16="http://schemas.microsoft.com/office/drawing/2014/main" id="{BED91313-B64C-47AC-8222-E10FF5C9B62E}"/>
              </a:ext>
            </a:extLst>
          </p:cNvPr>
          <p:cNvCxnSpPr>
            <a:cxnSpLocks/>
            <a:stCxn id="189" idx="3"/>
            <a:endCxn id="190" idx="1"/>
          </p:cNvCxnSpPr>
          <p:nvPr/>
        </p:nvCxnSpPr>
        <p:spPr>
          <a:xfrm flipV="1">
            <a:off x="5790931" y="3735807"/>
            <a:ext cx="219378" cy="228054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연결선: 꺾임 259">
            <a:extLst>
              <a:ext uri="{FF2B5EF4-FFF2-40B4-BE49-F238E27FC236}">
                <a16:creationId xmlns:a16="http://schemas.microsoft.com/office/drawing/2014/main" id="{F2D39F02-5F45-4CF9-ADE7-FB860F2F5E79}"/>
              </a:ext>
            </a:extLst>
          </p:cNvPr>
          <p:cNvCxnSpPr>
            <a:cxnSpLocks/>
            <a:stCxn id="34" idx="3"/>
            <a:endCxn id="70" idx="1"/>
          </p:cNvCxnSpPr>
          <p:nvPr/>
        </p:nvCxnSpPr>
        <p:spPr>
          <a:xfrm>
            <a:off x="3024554" y="2534942"/>
            <a:ext cx="323320" cy="1831696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연결선: 꺾임 260">
            <a:extLst>
              <a:ext uri="{FF2B5EF4-FFF2-40B4-BE49-F238E27FC236}">
                <a16:creationId xmlns:a16="http://schemas.microsoft.com/office/drawing/2014/main" id="{A499952D-D92B-4AA7-B8C2-6C2536CD18F9}"/>
              </a:ext>
            </a:extLst>
          </p:cNvPr>
          <p:cNvCxnSpPr>
            <a:cxnSpLocks/>
            <a:stCxn id="34" idx="3"/>
            <a:endCxn id="104" idx="1"/>
          </p:cNvCxnSpPr>
          <p:nvPr/>
        </p:nvCxnSpPr>
        <p:spPr>
          <a:xfrm>
            <a:off x="3024554" y="2534942"/>
            <a:ext cx="323320" cy="2333485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연결선: 꺾임 273">
            <a:extLst>
              <a:ext uri="{FF2B5EF4-FFF2-40B4-BE49-F238E27FC236}">
                <a16:creationId xmlns:a16="http://schemas.microsoft.com/office/drawing/2014/main" id="{D28129CD-D138-4256-9763-B862EAB26A37}"/>
              </a:ext>
            </a:extLst>
          </p:cNvPr>
          <p:cNvCxnSpPr>
            <a:cxnSpLocks/>
            <a:stCxn id="189" idx="3"/>
            <a:endCxn id="205" idx="1"/>
          </p:cNvCxnSpPr>
          <p:nvPr/>
        </p:nvCxnSpPr>
        <p:spPr>
          <a:xfrm>
            <a:off x="5790931" y="3963861"/>
            <a:ext cx="219378" cy="136796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0" name="연결선: 꺾임 279">
            <a:extLst>
              <a:ext uri="{FF2B5EF4-FFF2-40B4-BE49-F238E27FC236}">
                <a16:creationId xmlns:a16="http://schemas.microsoft.com/office/drawing/2014/main" id="{81EAF715-0DCE-4FCD-B1F5-5973D2D8B17E}"/>
              </a:ext>
            </a:extLst>
          </p:cNvPr>
          <p:cNvCxnSpPr>
            <a:cxnSpLocks/>
            <a:stCxn id="34" idx="3"/>
            <a:endCxn id="113" idx="1"/>
          </p:cNvCxnSpPr>
          <p:nvPr/>
        </p:nvCxnSpPr>
        <p:spPr>
          <a:xfrm>
            <a:off x="3024554" y="2534942"/>
            <a:ext cx="323320" cy="3542692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1" name="연결선: 꺾임 280">
            <a:extLst>
              <a:ext uri="{FF2B5EF4-FFF2-40B4-BE49-F238E27FC236}">
                <a16:creationId xmlns:a16="http://schemas.microsoft.com/office/drawing/2014/main" id="{A5C46FF0-F94C-4622-A92E-4F3C8EED2C17}"/>
              </a:ext>
            </a:extLst>
          </p:cNvPr>
          <p:cNvCxnSpPr>
            <a:cxnSpLocks/>
            <a:stCxn id="34" idx="3"/>
            <a:endCxn id="126" idx="1"/>
          </p:cNvCxnSpPr>
          <p:nvPr/>
        </p:nvCxnSpPr>
        <p:spPr>
          <a:xfrm>
            <a:off x="3024554" y="2534942"/>
            <a:ext cx="323320" cy="3945761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연결선: 꺾임 281">
            <a:extLst>
              <a:ext uri="{FF2B5EF4-FFF2-40B4-BE49-F238E27FC236}">
                <a16:creationId xmlns:a16="http://schemas.microsoft.com/office/drawing/2014/main" id="{4E299544-366A-4722-BD3E-87247BF3309A}"/>
              </a:ext>
            </a:extLst>
          </p:cNvPr>
          <p:cNvCxnSpPr>
            <a:cxnSpLocks/>
            <a:stCxn id="227" idx="3"/>
            <a:endCxn id="28" idx="3"/>
          </p:cNvCxnSpPr>
          <p:nvPr/>
        </p:nvCxnSpPr>
        <p:spPr>
          <a:xfrm flipV="1">
            <a:off x="5293691" y="1855393"/>
            <a:ext cx="847595" cy="1098973"/>
          </a:xfrm>
          <a:prstGeom prst="bentConnector3">
            <a:avLst>
              <a:gd name="adj1" fmla="val 134836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8" name="직사각형 317">
            <a:extLst>
              <a:ext uri="{FF2B5EF4-FFF2-40B4-BE49-F238E27FC236}">
                <a16:creationId xmlns:a16="http://schemas.microsoft.com/office/drawing/2014/main" id="{B038E44D-EB7F-43B9-9D49-8262D60167E0}"/>
              </a:ext>
            </a:extLst>
          </p:cNvPr>
          <p:cNvSpPr/>
          <p:nvPr/>
        </p:nvSpPr>
        <p:spPr>
          <a:xfrm>
            <a:off x="8430584" y="3740066"/>
            <a:ext cx="363473" cy="28235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rgbClr val="272123"/>
                </a:solidFill>
              </a:rPr>
              <a:t>if</a:t>
            </a:r>
            <a:endParaRPr lang="ko-KR" altLang="en-US" sz="1500" b="1" dirty="0">
              <a:solidFill>
                <a:srgbClr val="272123"/>
              </a:solidFill>
            </a:endParaRPr>
          </a:p>
        </p:txBody>
      </p:sp>
      <p:sp>
        <p:nvSpPr>
          <p:cNvPr id="321" name="직사각형 320">
            <a:extLst>
              <a:ext uri="{FF2B5EF4-FFF2-40B4-BE49-F238E27FC236}">
                <a16:creationId xmlns:a16="http://schemas.microsoft.com/office/drawing/2014/main" id="{19AAF88F-4F0C-42B4-9486-98CA5EBFD12C}"/>
              </a:ext>
            </a:extLst>
          </p:cNvPr>
          <p:cNvSpPr/>
          <p:nvPr/>
        </p:nvSpPr>
        <p:spPr>
          <a:xfrm>
            <a:off x="9124963" y="3902144"/>
            <a:ext cx="300057" cy="28525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rgbClr val="272123"/>
                </a:solidFill>
              </a:rPr>
              <a:t>s</a:t>
            </a:r>
            <a:endParaRPr lang="ko-KR" altLang="en-US" sz="1500" b="1" dirty="0">
              <a:solidFill>
                <a:srgbClr val="272123"/>
              </a:solidFill>
            </a:endParaRPr>
          </a:p>
        </p:txBody>
      </p:sp>
      <p:sp>
        <p:nvSpPr>
          <p:cNvPr id="322" name="직사각형 321">
            <a:extLst>
              <a:ext uri="{FF2B5EF4-FFF2-40B4-BE49-F238E27FC236}">
                <a16:creationId xmlns:a16="http://schemas.microsoft.com/office/drawing/2014/main" id="{F429A8C1-7225-45A5-A8AE-734ED45790E5}"/>
              </a:ext>
            </a:extLst>
          </p:cNvPr>
          <p:cNvSpPr/>
          <p:nvPr/>
        </p:nvSpPr>
        <p:spPr>
          <a:xfrm>
            <a:off x="9425020" y="3902144"/>
            <a:ext cx="1721798" cy="28525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solidFill>
                  <a:srgbClr val="272123"/>
                </a:solidFill>
              </a:rPr>
              <a:t>노이즈 처리</a:t>
            </a:r>
            <a:r>
              <a:rPr lang="en-US" altLang="ko-KR" sz="1500" b="1" dirty="0">
                <a:solidFill>
                  <a:srgbClr val="272123"/>
                </a:solidFill>
              </a:rPr>
              <a:t>,</a:t>
            </a:r>
            <a:r>
              <a:rPr lang="ko-KR" altLang="en-US" sz="1500" b="1" dirty="0">
                <a:solidFill>
                  <a:srgbClr val="272123"/>
                </a:solidFill>
              </a:rPr>
              <a:t> 저장</a:t>
            </a:r>
          </a:p>
        </p:txBody>
      </p:sp>
      <p:cxnSp>
        <p:nvCxnSpPr>
          <p:cNvPr id="324" name="연결선: 꺾임 323">
            <a:extLst>
              <a:ext uri="{FF2B5EF4-FFF2-40B4-BE49-F238E27FC236}">
                <a16:creationId xmlns:a16="http://schemas.microsoft.com/office/drawing/2014/main" id="{16C6C1A1-D988-4A4A-8DCA-AF6C6D7BB6F4}"/>
              </a:ext>
            </a:extLst>
          </p:cNvPr>
          <p:cNvCxnSpPr>
            <a:cxnSpLocks/>
            <a:stCxn id="318" idx="3"/>
            <a:endCxn id="328" idx="1"/>
          </p:cNvCxnSpPr>
          <p:nvPr/>
        </p:nvCxnSpPr>
        <p:spPr>
          <a:xfrm flipV="1">
            <a:off x="8794057" y="2707114"/>
            <a:ext cx="330906" cy="1174131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5" name="연결선: 꺾임 324">
            <a:extLst>
              <a:ext uri="{FF2B5EF4-FFF2-40B4-BE49-F238E27FC236}">
                <a16:creationId xmlns:a16="http://schemas.microsoft.com/office/drawing/2014/main" id="{D2A2A894-C829-47B2-B55F-F5F34653687E}"/>
              </a:ext>
            </a:extLst>
          </p:cNvPr>
          <p:cNvCxnSpPr>
            <a:cxnSpLocks/>
            <a:stCxn id="318" idx="3"/>
            <a:endCxn id="321" idx="1"/>
          </p:cNvCxnSpPr>
          <p:nvPr/>
        </p:nvCxnSpPr>
        <p:spPr>
          <a:xfrm>
            <a:off x="8794057" y="3881245"/>
            <a:ext cx="330906" cy="163527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8" name="직사각형 327">
            <a:extLst>
              <a:ext uri="{FF2B5EF4-FFF2-40B4-BE49-F238E27FC236}">
                <a16:creationId xmlns:a16="http://schemas.microsoft.com/office/drawing/2014/main" id="{CCDA1C87-8D27-4B87-BF97-CCBBFCF9844B}"/>
              </a:ext>
            </a:extLst>
          </p:cNvPr>
          <p:cNvSpPr/>
          <p:nvPr/>
        </p:nvSpPr>
        <p:spPr>
          <a:xfrm>
            <a:off x="9124963" y="2564486"/>
            <a:ext cx="788145" cy="28525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rgbClr val="272123"/>
                </a:solidFill>
              </a:rPr>
              <a:t>ESC, q</a:t>
            </a:r>
            <a:endParaRPr lang="ko-KR" altLang="en-US" sz="1500" b="1" dirty="0">
              <a:solidFill>
                <a:srgbClr val="272123"/>
              </a:solidFill>
            </a:endParaRPr>
          </a:p>
        </p:txBody>
      </p:sp>
      <p:sp>
        <p:nvSpPr>
          <p:cNvPr id="329" name="직사각형 328">
            <a:extLst>
              <a:ext uri="{FF2B5EF4-FFF2-40B4-BE49-F238E27FC236}">
                <a16:creationId xmlns:a16="http://schemas.microsoft.com/office/drawing/2014/main" id="{92199B5C-5940-40DB-B6A4-7968A67990C7}"/>
              </a:ext>
            </a:extLst>
          </p:cNvPr>
          <p:cNvSpPr/>
          <p:nvPr/>
        </p:nvSpPr>
        <p:spPr>
          <a:xfrm>
            <a:off x="9913107" y="2564486"/>
            <a:ext cx="1233709" cy="28525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solidFill>
                  <a:srgbClr val="272123"/>
                </a:solidFill>
              </a:rPr>
              <a:t>종료</a:t>
            </a:r>
          </a:p>
        </p:txBody>
      </p:sp>
      <p:cxnSp>
        <p:nvCxnSpPr>
          <p:cNvPr id="343" name="연결선: 꺾임 342">
            <a:extLst>
              <a:ext uri="{FF2B5EF4-FFF2-40B4-BE49-F238E27FC236}">
                <a16:creationId xmlns:a16="http://schemas.microsoft.com/office/drawing/2014/main" id="{61BB57D6-481D-4EEC-BF97-5E58301EE513}"/>
              </a:ext>
            </a:extLst>
          </p:cNvPr>
          <p:cNvCxnSpPr>
            <a:cxnSpLocks/>
            <a:stCxn id="28" idx="2"/>
            <a:endCxn id="34" idx="1"/>
          </p:cNvCxnSpPr>
          <p:nvPr/>
        </p:nvCxnSpPr>
        <p:spPr>
          <a:xfrm rot="5400000">
            <a:off x="3838278" y="841811"/>
            <a:ext cx="538370" cy="2847892"/>
          </a:xfrm>
          <a:prstGeom prst="bentConnector4">
            <a:avLst>
              <a:gd name="adj1" fmla="val 38604"/>
              <a:gd name="adj2" fmla="val 106405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5" name="직선 화살표 연결선 374">
            <a:extLst>
              <a:ext uri="{FF2B5EF4-FFF2-40B4-BE49-F238E27FC236}">
                <a16:creationId xmlns:a16="http://schemas.microsoft.com/office/drawing/2014/main" id="{8D439B63-FE3F-4899-AD99-F0663777FA71}"/>
              </a:ext>
            </a:extLst>
          </p:cNvPr>
          <p:cNvCxnSpPr>
            <a:cxnSpLocks/>
            <a:stCxn id="2" idx="2"/>
            <a:endCxn id="24" idx="0"/>
          </p:cNvCxnSpPr>
          <p:nvPr/>
        </p:nvCxnSpPr>
        <p:spPr>
          <a:xfrm>
            <a:off x="5531409" y="1049091"/>
            <a:ext cx="0" cy="24400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8" name="직선 화살표 연결선 377">
            <a:extLst>
              <a:ext uri="{FF2B5EF4-FFF2-40B4-BE49-F238E27FC236}">
                <a16:creationId xmlns:a16="http://schemas.microsoft.com/office/drawing/2014/main" id="{BADB7103-FE6A-43F2-B1EA-BD60396BF724}"/>
              </a:ext>
            </a:extLst>
          </p:cNvPr>
          <p:cNvCxnSpPr>
            <a:cxnSpLocks/>
            <a:stCxn id="24" idx="2"/>
            <a:endCxn id="28" idx="0"/>
          </p:cNvCxnSpPr>
          <p:nvPr/>
        </p:nvCxnSpPr>
        <p:spPr>
          <a:xfrm>
            <a:off x="5531409" y="1575451"/>
            <a:ext cx="0" cy="13876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4" name="연결선: 꺾임 383">
            <a:extLst>
              <a:ext uri="{FF2B5EF4-FFF2-40B4-BE49-F238E27FC236}">
                <a16:creationId xmlns:a16="http://schemas.microsoft.com/office/drawing/2014/main" id="{58FB1D37-36E2-4C72-B3BF-8543E7BA6A32}"/>
              </a:ext>
            </a:extLst>
          </p:cNvPr>
          <p:cNvCxnSpPr>
            <a:cxnSpLocks/>
            <a:stCxn id="105" idx="3"/>
            <a:endCxn id="28" idx="3"/>
          </p:cNvCxnSpPr>
          <p:nvPr/>
        </p:nvCxnSpPr>
        <p:spPr>
          <a:xfrm flipV="1">
            <a:off x="5293691" y="1855393"/>
            <a:ext cx="847595" cy="3013034"/>
          </a:xfrm>
          <a:prstGeom prst="bentConnector3">
            <a:avLst>
              <a:gd name="adj1" fmla="val 7383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9" name="연결선: 꺾임 388">
            <a:extLst>
              <a:ext uri="{FF2B5EF4-FFF2-40B4-BE49-F238E27FC236}">
                <a16:creationId xmlns:a16="http://schemas.microsoft.com/office/drawing/2014/main" id="{C6673EF9-7349-4520-856E-BC8245EDFC1C}"/>
              </a:ext>
            </a:extLst>
          </p:cNvPr>
          <p:cNvCxnSpPr>
            <a:cxnSpLocks/>
            <a:stCxn id="108" idx="3"/>
            <a:endCxn id="28" idx="3"/>
          </p:cNvCxnSpPr>
          <p:nvPr/>
        </p:nvCxnSpPr>
        <p:spPr>
          <a:xfrm flipV="1">
            <a:off x="5293691" y="1855393"/>
            <a:ext cx="847595" cy="3416103"/>
          </a:xfrm>
          <a:prstGeom prst="bentConnector3">
            <a:avLst>
              <a:gd name="adj1" fmla="val 7383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4" name="연결선: 꺾임 393">
            <a:extLst>
              <a:ext uri="{FF2B5EF4-FFF2-40B4-BE49-F238E27FC236}">
                <a16:creationId xmlns:a16="http://schemas.microsoft.com/office/drawing/2014/main" id="{0177A1FF-DCA8-43F5-8E85-792B5F5D5DAA}"/>
              </a:ext>
            </a:extLst>
          </p:cNvPr>
          <p:cNvCxnSpPr>
            <a:cxnSpLocks/>
            <a:stCxn id="127" idx="3"/>
            <a:endCxn id="28" idx="3"/>
          </p:cNvCxnSpPr>
          <p:nvPr/>
        </p:nvCxnSpPr>
        <p:spPr>
          <a:xfrm flipV="1">
            <a:off x="5293691" y="1855393"/>
            <a:ext cx="847595" cy="4625310"/>
          </a:xfrm>
          <a:prstGeom prst="bentConnector3">
            <a:avLst>
              <a:gd name="adj1" fmla="val 7383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5" name="연결선: 꺾임 394">
            <a:extLst>
              <a:ext uri="{FF2B5EF4-FFF2-40B4-BE49-F238E27FC236}">
                <a16:creationId xmlns:a16="http://schemas.microsoft.com/office/drawing/2014/main" id="{DCC8F13E-3F88-4958-BFD9-FE806042D273}"/>
              </a:ext>
            </a:extLst>
          </p:cNvPr>
          <p:cNvCxnSpPr>
            <a:cxnSpLocks/>
            <a:stCxn id="114" idx="3"/>
            <a:endCxn id="28" idx="3"/>
          </p:cNvCxnSpPr>
          <p:nvPr/>
        </p:nvCxnSpPr>
        <p:spPr>
          <a:xfrm flipV="1">
            <a:off x="5293691" y="1855393"/>
            <a:ext cx="847595" cy="4222241"/>
          </a:xfrm>
          <a:prstGeom prst="bentConnector3">
            <a:avLst>
              <a:gd name="adj1" fmla="val 7383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6" name="연결선: 꺾임 395">
            <a:extLst>
              <a:ext uri="{FF2B5EF4-FFF2-40B4-BE49-F238E27FC236}">
                <a16:creationId xmlns:a16="http://schemas.microsoft.com/office/drawing/2014/main" id="{A5E92AC3-9B54-4BB3-ACFA-8C5A61C298DC}"/>
              </a:ext>
            </a:extLst>
          </p:cNvPr>
          <p:cNvCxnSpPr>
            <a:cxnSpLocks/>
            <a:stCxn id="111" idx="3"/>
            <a:endCxn id="28" idx="3"/>
          </p:cNvCxnSpPr>
          <p:nvPr/>
        </p:nvCxnSpPr>
        <p:spPr>
          <a:xfrm flipV="1">
            <a:off x="5293691" y="1855393"/>
            <a:ext cx="847595" cy="3819172"/>
          </a:xfrm>
          <a:prstGeom prst="bentConnector3">
            <a:avLst>
              <a:gd name="adj1" fmla="val 7383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0" name="연결선: 꺾임 409">
            <a:extLst>
              <a:ext uri="{FF2B5EF4-FFF2-40B4-BE49-F238E27FC236}">
                <a16:creationId xmlns:a16="http://schemas.microsoft.com/office/drawing/2014/main" id="{EDEF45B5-C1F1-40E8-9283-BC9C9FFAE985}"/>
              </a:ext>
            </a:extLst>
          </p:cNvPr>
          <p:cNvCxnSpPr>
            <a:cxnSpLocks/>
            <a:stCxn id="65" idx="3"/>
            <a:endCxn id="318" idx="0"/>
          </p:cNvCxnSpPr>
          <p:nvPr/>
        </p:nvCxnSpPr>
        <p:spPr>
          <a:xfrm>
            <a:off x="5293691" y="3359058"/>
            <a:ext cx="3318630" cy="381008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6" name="연결선: 꺾임 415">
            <a:extLst>
              <a:ext uri="{FF2B5EF4-FFF2-40B4-BE49-F238E27FC236}">
                <a16:creationId xmlns:a16="http://schemas.microsoft.com/office/drawing/2014/main" id="{2C495D26-EFB9-4726-A631-DC210D5FA31E}"/>
              </a:ext>
            </a:extLst>
          </p:cNvPr>
          <p:cNvCxnSpPr>
            <a:cxnSpLocks/>
            <a:stCxn id="71" idx="3"/>
            <a:endCxn id="318" idx="2"/>
          </p:cNvCxnSpPr>
          <p:nvPr/>
        </p:nvCxnSpPr>
        <p:spPr>
          <a:xfrm flipV="1">
            <a:off x="5293691" y="4022424"/>
            <a:ext cx="3318630" cy="344214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5" name="직사각형 434">
            <a:extLst>
              <a:ext uri="{FF2B5EF4-FFF2-40B4-BE49-F238E27FC236}">
                <a16:creationId xmlns:a16="http://schemas.microsoft.com/office/drawing/2014/main" id="{661BC280-43C7-44B8-8B58-134B649DCDF1}"/>
              </a:ext>
            </a:extLst>
          </p:cNvPr>
          <p:cNvSpPr/>
          <p:nvPr/>
        </p:nvSpPr>
        <p:spPr>
          <a:xfrm>
            <a:off x="9124963" y="4345307"/>
            <a:ext cx="300057" cy="28525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rgbClr val="272123"/>
                </a:solidFill>
              </a:rPr>
              <a:t>d</a:t>
            </a:r>
            <a:endParaRPr lang="ko-KR" altLang="en-US" sz="1500" b="1" dirty="0">
              <a:solidFill>
                <a:srgbClr val="272123"/>
              </a:solidFill>
            </a:endParaRPr>
          </a:p>
        </p:txBody>
      </p:sp>
      <p:sp>
        <p:nvSpPr>
          <p:cNvPr id="436" name="직사각형 435">
            <a:extLst>
              <a:ext uri="{FF2B5EF4-FFF2-40B4-BE49-F238E27FC236}">
                <a16:creationId xmlns:a16="http://schemas.microsoft.com/office/drawing/2014/main" id="{BD994ACD-AEE4-4FCB-8856-6D9DAFA855B8}"/>
              </a:ext>
            </a:extLst>
          </p:cNvPr>
          <p:cNvSpPr/>
          <p:nvPr/>
        </p:nvSpPr>
        <p:spPr>
          <a:xfrm>
            <a:off x="9425020" y="4345307"/>
            <a:ext cx="1721798" cy="28525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solidFill>
                  <a:srgbClr val="272123"/>
                </a:solidFill>
              </a:rPr>
              <a:t>노이즈 처리</a:t>
            </a:r>
            <a:r>
              <a:rPr lang="en-US" altLang="ko-KR" sz="1500" b="1" dirty="0">
                <a:solidFill>
                  <a:srgbClr val="272123"/>
                </a:solidFill>
              </a:rPr>
              <a:t>,</a:t>
            </a:r>
            <a:r>
              <a:rPr lang="ko-KR" altLang="en-US" sz="1500" b="1" dirty="0">
                <a:solidFill>
                  <a:srgbClr val="272123"/>
                </a:solidFill>
              </a:rPr>
              <a:t> 제거</a:t>
            </a:r>
          </a:p>
        </p:txBody>
      </p:sp>
      <p:cxnSp>
        <p:nvCxnSpPr>
          <p:cNvPr id="437" name="연결선: 꺾임 436">
            <a:extLst>
              <a:ext uri="{FF2B5EF4-FFF2-40B4-BE49-F238E27FC236}">
                <a16:creationId xmlns:a16="http://schemas.microsoft.com/office/drawing/2014/main" id="{CB51C6A9-33AA-4F6E-958C-3104C482D8FD}"/>
              </a:ext>
            </a:extLst>
          </p:cNvPr>
          <p:cNvCxnSpPr>
            <a:cxnSpLocks/>
            <a:stCxn id="318" idx="3"/>
            <a:endCxn id="435" idx="1"/>
          </p:cNvCxnSpPr>
          <p:nvPr/>
        </p:nvCxnSpPr>
        <p:spPr>
          <a:xfrm>
            <a:off x="8794057" y="3881245"/>
            <a:ext cx="330906" cy="606690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0" name="연결선: 꺾임 439">
            <a:extLst>
              <a:ext uri="{FF2B5EF4-FFF2-40B4-BE49-F238E27FC236}">
                <a16:creationId xmlns:a16="http://schemas.microsoft.com/office/drawing/2014/main" id="{668ABE6E-8192-4DA1-91A2-922B6ADB50E3}"/>
              </a:ext>
            </a:extLst>
          </p:cNvPr>
          <p:cNvCxnSpPr>
            <a:cxnSpLocks/>
            <a:stCxn id="329" idx="3"/>
            <a:endCxn id="28" idx="3"/>
          </p:cNvCxnSpPr>
          <p:nvPr/>
        </p:nvCxnSpPr>
        <p:spPr>
          <a:xfrm flipH="1" flipV="1">
            <a:off x="6141286" y="1855393"/>
            <a:ext cx="5005530" cy="851721"/>
          </a:xfrm>
          <a:prstGeom prst="bentConnector3">
            <a:avLst>
              <a:gd name="adj1" fmla="val -4567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3" name="연결선: 꺾임 442">
            <a:extLst>
              <a:ext uri="{FF2B5EF4-FFF2-40B4-BE49-F238E27FC236}">
                <a16:creationId xmlns:a16="http://schemas.microsoft.com/office/drawing/2014/main" id="{8FBBE30A-BB2A-47C2-AF6C-909C95959CD3}"/>
              </a:ext>
            </a:extLst>
          </p:cNvPr>
          <p:cNvCxnSpPr>
            <a:cxnSpLocks/>
            <a:stCxn id="322" idx="3"/>
            <a:endCxn id="318" idx="2"/>
          </p:cNvCxnSpPr>
          <p:nvPr/>
        </p:nvCxnSpPr>
        <p:spPr>
          <a:xfrm flipH="1" flipV="1">
            <a:off x="8612321" y="4022424"/>
            <a:ext cx="2534497" cy="22348"/>
          </a:xfrm>
          <a:prstGeom prst="bentConnector4">
            <a:avLst>
              <a:gd name="adj1" fmla="val -9020"/>
              <a:gd name="adj2" fmla="val -3070467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6" name="연결선: 꺾임 445">
            <a:extLst>
              <a:ext uri="{FF2B5EF4-FFF2-40B4-BE49-F238E27FC236}">
                <a16:creationId xmlns:a16="http://schemas.microsoft.com/office/drawing/2014/main" id="{DD11FDF1-D52D-465F-8B66-79B67AB88196}"/>
              </a:ext>
            </a:extLst>
          </p:cNvPr>
          <p:cNvCxnSpPr>
            <a:cxnSpLocks/>
            <a:stCxn id="436" idx="3"/>
            <a:endCxn id="318" idx="2"/>
          </p:cNvCxnSpPr>
          <p:nvPr/>
        </p:nvCxnSpPr>
        <p:spPr>
          <a:xfrm flipH="1" flipV="1">
            <a:off x="8612321" y="4022424"/>
            <a:ext cx="2534497" cy="465511"/>
          </a:xfrm>
          <a:prstGeom prst="bentConnector4">
            <a:avLst>
              <a:gd name="adj1" fmla="val -9020"/>
              <a:gd name="adj2" fmla="val -52539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0" name="직선 화살표 연결선 489">
            <a:extLst>
              <a:ext uri="{FF2B5EF4-FFF2-40B4-BE49-F238E27FC236}">
                <a16:creationId xmlns:a16="http://schemas.microsoft.com/office/drawing/2014/main" id="{8B5F6E60-7798-4E5C-8261-283E2E1A18FD}"/>
              </a:ext>
            </a:extLst>
          </p:cNvPr>
          <p:cNvCxnSpPr>
            <a:cxnSpLocks/>
            <a:stCxn id="34" idx="3"/>
            <a:endCxn id="97" idx="1"/>
          </p:cNvCxnSpPr>
          <p:nvPr/>
        </p:nvCxnSpPr>
        <p:spPr>
          <a:xfrm>
            <a:off x="3024554" y="2534942"/>
            <a:ext cx="324100" cy="8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0" name="연결선: 꺾임 499">
            <a:extLst>
              <a:ext uri="{FF2B5EF4-FFF2-40B4-BE49-F238E27FC236}">
                <a16:creationId xmlns:a16="http://schemas.microsoft.com/office/drawing/2014/main" id="{E42C9232-2809-4E97-ACEF-94D437F33D1B}"/>
              </a:ext>
            </a:extLst>
          </p:cNvPr>
          <p:cNvCxnSpPr>
            <a:cxnSpLocks/>
            <a:stCxn id="318" idx="3"/>
            <a:endCxn id="120" idx="1"/>
          </p:cNvCxnSpPr>
          <p:nvPr/>
        </p:nvCxnSpPr>
        <p:spPr>
          <a:xfrm flipV="1">
            <a:off x="8794057" y="3595358"/>
            <a:ext cx="330906" cy="285887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3" name="타원 522">
            <a:extLst>
              <a:ext uri="{FF2B5EF4-FFF2-40B4-BE49-F238E27FC236}">
                <a16:creationId xmlns:a16="http://schemas.microsoft.com/office/drawing/2014/main" id="{42B22368-52CA-45C3-8501-6A72E2B33686}"/>
              </a:ext>
            </a:extLst>
          </p:cNvPr>
          <p:cNvSpPr/>
          <p:nvPr/>
        </p:nvSpPr>
        <p:spPr>
          <a:xfrm>
            <a:off x="6647881" y="738441"/>
            <a:ext cx="309655" cy="309655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1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24" name="직사각형 523">
            <a:extLst>
              <a:ext uri="{FF2B5EF4-FFF2-40B4-BE49-F238E27FC236}">
                <a16:creationId xmlns:a16="http://schemas.microsoft.com/office/drawing/2014/main" id="{714A1491-54B9-47BB-AE87-3AD4120FC931}"/>
              </a:ext>
            </a:extLst>
          </p:cNvPr>
          <p:cNvSpPr/>
          <p:nvPr/>
        </p:nvSpPr>
        <p:spPr>
          <a:xfrm>
            <a:off x="7068152" y="761470"/>
            <a:ext cx="4176651" cy="28235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rgbClr val="272123"/>
                </a:solidFill>
              </a:rPr>
              <a:t>Alpha Channel </a:t>
            </a:r>
            <a:r>
              <a:rPr lang="ko-KR" altLang="en-US" sz="1500" b="1" dirty="0">
                <a:solidFill>
                  <a:srgbClr val="272123"/>
                </a:solidFill>
              </a:rPr>
              <a:t>추가하여 저장하는 프로그램</a:t>
            </a:r>
          </a:p>
        </p:txBody>
      </p:sp>
      <p:sp>
        <p:nvSpPr>
          <p:cNvPr id="525" name="타원 524">
            <a:extLst>
              <a:ext uri="{FF2B5EF4-FFF2-40B4-BE49-F238E27FC236}">
                <a16:creationId xmlns:a16="http://schemas.microsoft.com/office/drawing/2014/main" id="{6F533D62-19E5-4C96-BA40-CFC83D9A09E7}"/>
              </a:ext>
            </a:extLst>
          </p:cNvPr>
          <p:cNvSpPr/>
          <p:nvPr/>
        </p:nvSpPr>
        <p:spPr>
          <a:xfrm>
            <a:off x="6647881" y="1171672"/>
            <a:ext cx="309655" cy="309655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2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26" name="직사각형 525">
            <a:extLst>
              <a:ext uri="{FF2B5EF4-FFF2-40B4-BE49-F238E27FC236}">
                <a16:creationId xmlns:a16="http://schemas.microsoft.com/office/drawing/2014/main" id="{4D9A85C8-2EA6-4551-A857-742CBF78C257}"/>
              </a:ext>
            </a:extLst>
          </p:cNvPr>
          <p:cNvSpPr/>
          <p:nvPr/>
        </p:nvSpPr>
        <p:spPr>
          <a:xfrm>
            <a:off x="7068152" y="1194701"/>
            <a:ext cx="4176651" cy="28235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rgbClr val="272123"/>
                </a:solidFill>
              </a:rPr>
              <a:t>.</a:t>
            </a:r>
            <a:r>
              <a:rPr lang="en-US" altLang="ko-KR" sz="1500" b="1" dirty="0" err="1">
                <a:solidFill>
                  <a:srgbClr val="272123"/>
                </a:solidFill>
              </a:rPr>
              <a:t>png</a:t>
            </a:r>
            <a:r>
              <a:rPr lang="en-US" altLang="ko-KR" sz="1500" b="1" dirty="0">
                <a:solidFill>
                  <a:srgbClr val="272123"/>
                </a:solidFill>
              </a:rPr>
              <a:t> </a:t>
            </a:r>
            <a:r>
              <a:rPr lang="ko-KR" altLang="en-US" sz="1500" b="1" dirty="0">
                <a:solidFill>
                  <a:srgbClr val="272123"/>
                </a:solidFill>
              </a:rPr>
              <a:t>파일 응용한 코디 시뮬레이터</a:t>
            </a: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49AE08AC-4EE2-4D6E-BB5B-3A2443473D18}"/>
              </a:ext>
            </a:extLst>
          </p:cNvPr>
          <p:cNvSpPr/>
          <p:nvPr/>
        </p:nvSpPr>
        <p:spPr>
          <a:xfrm>
            <a:off x="5593748" y="4484721"/>
            <a:ext cx="847595" cy="27248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solidFill>
                  <a:srgbClr val="272123"/>
                </a:solidFill>
              </a:rPr>
              <a:t>좌 클릭</a:t>
            </a: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4EDAE8F3-4612-4D67-A4B4-2CDD272CFF6F}"/>
              </a:ext>
            </a:extLst>
          </p:cNvPr>
          <p:cNvSpPr/>
          <p:nvPr/>
        </p:nvSpPr>
        <p:spPr>
          <a:xfrm>
            <a:off x="6441343" y="4484721"/>
            <a:ext cx="1935498" cy="27248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solidFill>
                  <a:srgbClr val="272123"/>
                </a:solidFill>
              </a:rPr>
              <a:t>유사한 </a:t>
            </a:r>
            <a:r>
              <a:rPr lang="en-US" altLang="ko-KR" sz="1500" b="1" dirty="0" err="1">
                <a:solidFill>
                  <a:srgbClr val="272123"/>
                </a:solidFill>
              </a:rPr>
              <a:t>hsv</a:t>
            </a:r>
            <a:r>
              <a:rPr lang="en-US" altLang="ko-KR" sz="1500" b="1" dirty="0">
                <a:solidFill>
                  <a:srgbClr val="272123"/>
                </a:solidFill>
              </a:rPr>
              <a:t> </a:t>
            </a:r>
            <a:r>
              <a:rPr lang="ko-KR" altLang="en-US" sz="1500" b="1" dirty="0">
                <a:solidFill>
                  <a:srgbClr val="272123"/>
                </a:solidFill>
              </a:rPr>
              <a:t>값 추출</a:t>
            </a:r>
          </a:p>
        </p:txBody>
      </p:sp>
      <p:cxnSp>
        <p:nvCxnSpPr>
          <p:cNvPr id="91" name="연결선: 꺾임 90">
            <a:extLst>
              <a:ext uri="{FF2B5EF4-FFF2-40B4-BE49-F238E27FC236}">
                <a16:creationId xmlns:a16="http://schemas.microsoft.com/office/drawing/2014/main" id="{3DBA343F-E548-4A75-AD55-803DEAA6A445}"/>
              </a:ext>
            </a:extLst>
          </p:cNvPr>
          <p:cNvCxnSpPr>
            <a:cxnSpLocks/>
            <a:stCxn id="71" idx="3"/>
            <a:endCxn id="89" idx="1"/>
          </p:cNvCxnSpPr>
          <p:nvPr/>
        </p:nvCxnSpPr>
        <p:spPr>
          <a:xfrm>
            <a:off x="5293691" y="4366638"/>
            <a:ext cx="300057" cy="254327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연결선: 꺾임 91">
            <a:extLst>
              <a:ext uri="{FF2B5EF4-FFF2-40B4-BE49-F238E27FC236}">
                <a16:creationId xmlns:a16="http://schemas.microsoft.com/office/drawing/2014/main" id="{7348E22A-C921-4756-B76F-8FE6DEED3F40}"/>
              </a:ext>
            </a:extLst>
          </p:cNvPr>
          <p:cNvCxnSpPr>
            <a:cxnSpLocks/>
            <a:stCxn id="90" idx="3"/>
            <a:endCxn id="318" idx="2"/>
          </p:cNvCxnSpPr>
          <p:nvPr/>
        </p:nvCxnSpPr>
        <p:spPr>
          <a:xfrm flipV="1">
            <a:off x="8376841" y="4022424"/>
            <a:ext cx="235480" cy="598541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B641FB09-A4DC-4979-8605-9405AE34E00A}"/>
              </a:ext>
            </a:extLst>
          </p:cNvPr>
          <p:cNvSpPr txBox="1"/>
          <p:nvPr/>
        </p:nvSpPr>
        <p:spPr>
          <a:xfrm>
            <a:off x="2567609" y="138483"/>
            <a:ext cx="173112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소개 및 개발 배경</a:t>
            </a:r>
            <a:endParaRPr lang="en-US" altLang="ko-KR" sz="15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4BB6713A-2120-4A2B-AFC3-690B3D1DE47C}"/>
              </a:ext>
            </a:extLst>
          </p:cNvPr>
          <p:cNvSpPr/>
          <p:nvPr/>
        </p:nvSpPr>
        <p:spPr>
          <a:xfrm>
            <a:off x="252249" y="2178333"/>
            <a:ext cx="2096794" cy="434636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01" name="직각 삼각형 100">
            <a:extLst>
              <a:ext uri="{FF2B5EF4-FFF2-40B4-BE49-F238E27FC236}">
                <a16:creationId xmlns:a16="http://schemas.microsoft.com/office/drawing/2014/main" id="{CAC9FEE9-88C7-4902-B9F9-5FD44EBF7339}"/>
              </a:ext>
            </a:extLst>
          </p:cNvPr>
          <p:cNvSpPr/>
          <p:nvPr/>
        </p:nvSpPr>
        <p:spPr>
          <a:xfrm rot="5400000">
            <a:off x="2226755" y="2609656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5A4C821A-19A4-40E1-A171-97B38C44EE80}"/>
              </a:ext>
            </a:extLst>
          </p:cNvPr>
          <p:cNvSpPr txBox="1"/>
          <p:nvPr/>
        </p:nvSpPr>
        <p:spPr>
          <a:xfrm>
            <a:off x="252250" y="2195596"/>
            <a:ext cx="19366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시스템 구성도</a:t>
            </a:r>
            <a:endParaRPr lang="ko-KR" altLang="en-US" sz="20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8729A82C-94EA-45AF-9B34-09793486623A}"/>
              </a:ext>
            </a:extLst>
          </p:cNvPr>
          <p:cNvSpPr txBox="1"/>
          <p:nvPr/>
        </p:nvSpPr>
        <p:spPr>
          <a:xfrm>
            <a:off x="241745" y="1560389"/>
            <a:ext cx="19471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수행 결과</a:t>
            </a:r>
            <a:endParaRPr lang="en-US" altLang="ko-KR" sz="20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CE429225-AC03-42EC-BAC1-AAE09465A1CA}"/>
              </a:ext>
            </a:extLst>
          </p:cNvPr>
          <p:cNvSpPr/>
          <p:nvPr/>
        </p:nvSpPr>
        <p:spPr>
          <a:xfrm>
            <a:off x="9124963" y="3008823"/>
            <a:ext cx="300057" cy="28525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rgbClr val="272123"/>
                </a:solidFill>
              </a:rPr>
              <a:t>x</a:t>
            </a:r>
            <a:endParaRPr lang="ko-KR" altLang="en-US" sz="1500" b="1" dirty="0">
              <a:solidFill>
                <a:srgbClr val="272123"/>
              </a:solidFill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4B9C6C27-20A0-4153-BA87-B72EDC457225}"/>
              </a:ext>
            </a:extLst>
          </p:cNvPr>
          <p:cNvSpPr/>
          <p:nvPr/>
        </p:nvSpPr>
        <p:spPr>
          <a:xfrm>
            <a:off x="9425020" y="3008823"/>
            <a:ext cx="1721798" cy="28525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solidFill>
                  <a:srgbClr val="272123"/>
                </a:solidFill>
              </a:rPr>
              <a:t>그대로 저장</a:t>
            </a: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88618BAD-B161-4A86-865E-D4E3C856A882}"/>
              </a:ext>
            </a:extLst>
          </p:cNvPr>
          <p:cNvSpPr/>
          <p:nvPr/>
        </p:nvSpPr>
        <p:spPr>
          <a:xfrm>
            <a:off x="9124963" y="3452730"/>
            <a:ext cx="300057" cy="28525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rgbClr val="272123"/>
                </a:solidFill>
              </a:rPr>
              <a:t>c</a:t>
            </a:r>
            <a:endParaRPr lang="ko-KR" altLang="en-US" sz="1500" b="1" dirty="0">
              <a:solidFill>
                <a:srgbClr val="272123"/>
              </a:solidFill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8E6F5EEE-985E-4D5E-AA18-59E548B4766E}"/>
              </a:ext>
            </a:extLst>
          </p:cNvPr>
          <p:cNvSpPr/>
          <p:nvPr/>
        </p:nvSpPr>
        <p:spPr>
          <a:xfrm>
            <a:off x="9425020" y="3452730"/>
            <a:ext cx="1721798" cy="28525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solidFill>
                  <a:srgbClr val="272123"/>
                </a:solidFill>
              </a:rPr>
              <a:t>그대로 제거</a:t>
            </a:r>
          </a:p>
        </p:txBody>
      </p:sp>
      <p:cxnSp>
        <p:nvCxnSpPr>
          <p:cNvPr id="123" name="연결선: 꺾임 122">
            <a:extLst>
              <a:ext uri="{FF2B5EF4-FFF2-40B4-BE49-F238E27FC236}">
                <a16:creationId xmlns:a16="http://schemas.microsoft.com/office/drawing/2014/main" id="{98A95DBD-1154-4204-A52D-33DB2EC3F8FF}"/>
              </a:ext>
            </a:extLst>
          </p:cNvPr>
          <p:cNvCxnSpPr>
            <a:cxnSpLocks/>
            <a:stCxn id="318" idx="3"/>
            <a:endCxn id="118" idx="1"/>
          </p:cNvCxnSpPr>
          <p:nvPr/>
        </p:nvCxnSpPr>
        <p:spPr>
          <a:xfrm flipV="1">
            <a:off x="8794057" y="3151451"/>
            <a:ext cx="330906" cy="729794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연결선: 꺾임 163">
            <a:extLst>
              <a:ext uri="{FF2B5EF4-FFF2-40B4-BE49-F238E27FC236}">
                <a16:creationId xmlns:a16="http://schemas.microsoft.com/office/drawing/2014/main" id="{4DC10A8E-ADAF-44D5-A5E3-11221897BAFA}"/>
              </a:ext>
            </a:extLst>
          </p:cNvPr>
          <p:cNvCxnSpPr>
            <a:cxnSpLocks/>
            <a:stCxn id="189" idx="2"/>
            <a:endCxn id="318" idx="2"/>
          </p:cNvCxnSpPr>
          <p:nvPr/>
        </p:nvCxnSpPr>
        <p:spPr>
          <a:xfrm rot="5400000" flipH="1" flipV="1">
            <a:off x="7069450" y="2562169"/>
            <a:ext cx="82616" cy="3003126"/>
          </a:xfrm>
          <a:prstGeom prst="bentConnector3">
            <a:avLst>
              <a:gd name="adj1" fmla="val -313595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연결선: 꺾임 191">
            <a:extLst>
              <a:ext uri="{FF2B5EF4-FFF2-40B4-BE49-F238E27FC236}">
                <a16:creationId xmlns:a16="http://schemas.microsoft.com/office/drawing/2014/main" id="{1F4602C1-934D-4A01-BCBD-390865AEBEBD}"/>
              </a:ext>
            </a:extLst>
          </p:cNvPr>
          <p:cNvCxnSpPr>
            <a:cxnSpLocks/>
            <a:stCxn id="191" idx="3"/>
            <a:endCxn id="189" idx="0"/>
          </p:cNvCxnSpPr>
          <p:nvPr/>
        </p:nvCxnSpPr>
        <p:spPr>
          <a:xfrm flipH="1">
            <a:off x="5609195" y="3735807"/>
            <a:ext cx="2422967" cy="86875"/>
          </a:xfrm>
          <a:prstGeom prst="bentConnector4">
            <a:avLst>
              <a:gd name="adj1" fmla="val -9435"/>
              <a:gd name="adj2" fmla="val -275278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연결선: 꺾임 193">
            <a:extLst>
              <a:ext uri="{FF2B5EF4-FFF2-40B4-BE49-F238E27FC236}">
                <a16:creationId xmlns:a16="http://schemas.microsoft.com/office/drawing/2014/main" id="{29CE2143-1E2A-4624-98F8-B6FFB705A740}"/>
              </a:ext>
            </a:extLst>
          </p:cNvPr>
          <p:cNvCxnSpPr>
            <a:cxnSpLocks/>
            <a:stCxn id="206" idx="3"/>
            <a:endCxn id="189" idx="0"/>
          </p:cNvCxnSpPr>
          <p:nvPr/>
        </p:nvCxnSpPr>
        <p:spPr>
          <a:xfrm flipH="1" flipV="1">
            <a:off x="5609195" y="3822682"/>
            <a:ext cx="2422969" cy="277975"/>
          </a:xfrm>
          <a:prstGeom prst="bentConnector4">
            <a:avLst>
              <a:gd name="adj1" fmla="val -9435"/>
              <a:gd name="adj2" fmla="val 215133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0" name="직사각형 549">
            <a:extLst>
              <a:ext uri="{FF2B5EF4-FFF2-40B4-BE49-F238E27FC236}">
                <a16:creationId xmlns:a16="http://schemas.microsoft.com/office/drawing/2014/main" id="{D0D6DED4-D7AB-4DD1-8BF4-469EF24E0339}"/>
              </a:ext>
            </a:extLst>
          </p:cNvPr>
          <p:cNvSpPr/>
          <p:nvPr/>
        </p:nvSpPr>
        <p:spPr>
          <a:xfrm>
            <a:off x="2814233" y="1716630"/>
            <a:ext cx="836002" cy="27992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solidFill>
                  <a:srgbClr val="272123"/>
                </a:solidFill>
              </a:rPr>
              <a:t>메뉴</a:t>
            </a:r>
          </a:p>
        </p:txBody>
      </p:sp>
      <p:cxnSp>
        <p:nvCxnSpPr>
          <p:cNvPr id="283" name="연결선: 꺾임 282">
            <a:extLst>
              <a:ext uri="{FF2B5EF4-FFF2-40B4-BE49-F238E27FC236}">
                <a16:creationId xmlns:a16="http://schemas.microsoft.com/office/drawing/2014/main" id="{3B228A50-14B4-43B5-B65B-10DCB3C96594}"/>
              </a:ext>
            </a:extLst>
          </p:cNvPr>
          <p:cNvCxnSpPr>
            <a:cxnSpLocks/>
            <a:stCxn id="119" idx="3"/>
            <a:endCxn id="318" idx="2"/>
          </p:cNvCxnSpPr>
          <p:nvPr/>
        </p:nvCxnSpPr>
        <p:spPr>
          <a:xfrm flipH="1">
            <a:off x="8612321" y="3151451"/>
            <a:ext cx="2534497" cy="870973"/>
          </a:xfrm>
          <a:prstGeom prst="bentConnector4">
            <a:avLst>
              <a:gd name="adj1" fmla="val -9020"/>
              <a:gd name="adj2" fmla="val 181656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6" name="연결선: 꺾임 285">
            <a:extLst>
              <a:ext uri="{FF2B5EF4-FFF2-40B4-BE49-F238E27FC236}">
                <a16:creationId xmlns:a16="http://schemas.microsoft.com/office/drawing/2014/main" id="{09190C83-2A2F-4CEB-88E6-B06A4952816A}"/>
              </a:ext>
            </a:extLst>
          </p:cNvPr>
          <p:cNvCxnSpPr>
            <a:cxnSpLocks/>
            <a:stCxn id="121" idx="3"/>
            <a:endCxn id="318" idx="2"/>
          </p:cNvCxnSpPr>
          <p:nvPr/>
        </p:nvCxnSpPr>
        <p:spPr>
          <a:xfrm flipH="1">
            <a:off x="8612321" y="3595358"/>
            <a:ext cx="2534497" cy="427066"/>
          </a:xfrm>
          <a:prstGeom prst="bentConnector4">
            <a:avLst>
              <a:gd name="adj1" fmla="val -9020"/>
              <a:gd name="adj2" fmla="val 266532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id="{5FC630FB-3646-4CDC-9356-F4A5CBBCEB02}"/>
              </a:ext>
            </a:extLst>
          </p:cNvPr>
          <p:cNvSpPr txBox="1"/>
          <p:nvPr/>
        </p:nvSpPr>
        <p:spPr>
          <a:xfrm>
            <a:off x="4658770" y="138483"/>
            <a:ext cx="21789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프로그램 설명 및 시연</a:t>
            </a:r>
            <a:endParaRPr lang="en-US" altLang="ko-KR" sz="1500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A0EBBDBE-1D11-43BF-9C60-4D6D1FF4589F}"/>
              </a:ext>
            </a:extLst>
          </p:cNvPr>
          <p:cNvSpPr txBox="1"/>
          <p:nvPr/>
        </p:nvSpPr>
        <p:spPr>
          <a:xfrm>
            <a:off x="7197720" y="138484"/>
            <a:ext cx="14834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주요 코드 설명</a:t>
            </a:r>
            <a:endParaRPr lang="en-US" altLang="ko-KR" sz="15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30DA7622-53D9-435B-878B-51AD9696BEF3}"/>
              </a:ext>
            </a:extLst>
          </p:cNvPr>
          <p:cNvSpPr/>
          <p:nvPr/>
        </p:nvSpPr>
        <p:spPr>
          <a:xfrm>
            <a:off x="236283" y="3771982"/>
            <a:ext cx="1774629" cy="126313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프로그램</a:t>
            </a:r>
            <a:endParaRPr lang="en-US" altLang="ko-KR" sz="30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  <a:p>
            <a:pPr algn="ctr"/>
            <a:r>
              <a:rPr lang="ko-KR" altLang="en-US" sz="3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시연</a:t>
            </a:r>
            <a:r>
              <a:rPr lang="en-US" altLang="ko-KR" sz="3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387763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>
            <a:cxnSpLocks/>
          </p:cNvCxnSpPr>
          <p:nvPr/>
        </p:nvCxnSpPr>
        <p:spPr>
          <a:xfrm>
            <a:off x="2207568" y="0"/>
            <a:ext cx="0" cy="6858000"/>
          </a:xfrm>
          <a:prstGeom prst="line">
            <a:avLst/>
          </a:prstGeom>
          <a:ln w="12700"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>
            <a:cxnSpLocks/>
          </p:cNvCxnSpPr>
          <p:nvPr/>
        </p:nvCxnSpPr>
        <p:spPr>
          <a:xfrm flipH="1">
            <a:off x="2216540" y="548680"/>
            <a:ext cx="9975460" cy="0"/>
          </a:xfrm>
          <a:prstGeom prst="line">
            <a:avLst/>
          </a:prstGeom>
          <a:ln w="12700"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C7487C56-E4B9-4584-B79C-BC7CDFE533F2}"/>
              </a:ext>
            </a:extLst>
          </p:cNvPr>
          <p:cNvSpPr/>
          <p:nvPr/>
        </p:nvSpPr>
        <p:spPr>
          <a:xfrm>
            <a:off x="5116929" y="766733"/>
            <a:ext cx="828959" cy="28235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solidFill>
                  <a:srgbClr val="272123"/>
                </a:solidFill>
              </a:rPr>
              <a:t>실행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1AD257E-9ABC-4B2E-A64B-3F2A7DBF32C0}"/>
              </a:ext>
            </a:extLst>
          </p:cNvPr>
          <p:cNvSpPr/>
          <p:nvPr/>
        </p:nvSpPr>
        <p:spPr>
          <a:xfrm>
            <a:off x="4921532" y="1293093"/>
            <a:ext cx="1219754" cy="28235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solidFill>
                  <a:srgbClr val="272123"/>
                </a:solidFill>
              </a:rPr>
              <a:t>이미지 로드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22D57DB-7F5D-4EB0-8BCF-B85E55918B18}"/>
              </a:ext>
            </a:extLst>
          </p:cNvPr>
          <p:cNvSpPr/>
          <p:nvPr/>
        </p:nvSpPr>
        <p:spPr>
          <a:xfrm>
            <a:off x="2814232" y="1293093"/>
            <a:ext cx="2107300" cy="28235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500" b="1" dirty="0">
                <a:solidFill>
                  <a:srgbClr val="272123"/>
                </a:solidFill>
              </a:rPr>
              <a:t>while </a:t>
            </a:r>
            <a:r>
              <a:rPr lang="ko-KR" altLang="en-US" sz="1500" b="1" dirty="0">
                <a:solidFill>
                  <a:srgbClr val="272123"/>
                </a:solidFill>
              </a:rPr>
              <a:t>해당 경로 부재 </a:t>
            </a:r>
            <a:r>
              <a:rPr lang="en-US" altLang="ko-KR" sz="1500" b="1" dirty="0">
                <a:solidFill>
                  <a:srgbClr val="272123"/>
                </a:solidFill>
              </a:rPr>
              <a:t>:</a:t>
            </a:r>
            <a:endParaRPr lang="ko-KR" altLang="en-US" sz="1500" b="1" dirty="0">
              <a:solidFill>
                <a:srgbClr val="272123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49C77D3-6444-4D72-92B4-CFA10ACFF21B}"/>
              </a:ext>
            </a:extLst>
          </p:cNvPr>
          <p:cNvSpPr/>
          <p:nvPr/>
        </p:nvSpPr>
        <p:spPr>
          <a:xfrm>
            <a:off x="3783449" y="2447751"/>
            <a:ext cx="1219754" cy="28235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solidFill>
                  <a:srgbClr val="272123"/>
                </a:solidFill>
              </a:rPr>
              <a:t>마우스 입력</a:t>
            </a: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4B944976-C59C-41B2-A1B9-7A1E4CBF02D6}"/>
              </a:ext>
            </a:extLst>
          </p:cNvPr>
          <p:cNvSpPr/>
          <p:nvPr/>
        </p:nvSpPr>
        <p:spPr>
          <a:xfrm>
            <a:off x="3461172" y="3059399"/>
            <a:ext cx="300057" cy="28525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solidFill>
                  <a:srgbClr val="272123"/>
                </a:solidFill>
              </a:rPr>
              <a:t>우</a:t>
            </a: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306D35CA-925C-499E-A661-2345C6E577AD}"/>
              </a:ext>
            </a:extLst>
          </p:cNvPr>
          <p:cNvSpPr/>
          <p:nvPr/>
        </p:nvSpPr>
        <p:spPr>
          <a:xfrm>
            <a:off x="3761230" y="3059399"/>
            <a:ext cx="1463532" cy="28525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solidFill>
                  <a:srgbClr val="272123"/>
                </a:solidFill>
              </a:rPr>
              <a:t>미리보기</a:t>
            </a:r>
          </a:p>
        </p:txBody>
      </p:sp>
      <p:sp>
        <p:nvSpPr>
          <p:cNvPr id="226" name="직사각형 225">
            <a:extLst>
              <a:ext uri="{FF2B5EF4-FFF2-40B4-BE49-F238E27FC236}">
                <a16:creationId xmlns:a16="http://schemas.microsoft.com/office/drawing/2014/main" id="{E35CEDB4-A271-4902-9B20-40CE04B5537F}"/>
              </a:ext>
            </a:extLst>
          </p:cNvPr>
          <p:cNvSpPr/>
          <p:nvPr/>
        </p:nvSpPr>
        <p:spPr>
          <a:xfrm>
            <a:off x="3461173" y="3477612"/>
            <a:ext cx="300057" cy="28525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solidFill>
                  <a:srgbClr val="272123"/>
                </a:solidFill>
              </a:rPr>
              <a:t>좌</a:t>
            </a:r>
          </a:p>
        </p:txBody>
      </p:sp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03AC0012-7CDC-4F78-A143-C6B5CF38F72A}"/>
              </a:ext>
            </a:extLst>
          </p:cNvPr>
          <p:cNvSpPr/>
          <p:nvPr/>
        </p:nvSpPr>
        <p:spPr>
          <a:xfrm>
            <a:off x="3761230" y="3477612"/>
            <a:ext cx="1463532" cy="28525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solidFill>
                  <a:srgbClr val="272123"/>
                </a:solidFill>
              </a:rPr>
              <a:t>이미지 삽입</a:t>
            </a:r>
          </a:p>
        </p:txBody>
      </p:sp>
      <p:cxnSp>
        <p:nvCxnSpPr>
          <p:cNvPr id="254" name="연결선: 꺾임 253">
            <a:extLst>
              <a:ext uri="{FF2B5EF4-FFF2-40B4-BE49-F238E27FC236}">
                <a16:creationId xmlns:a16="http://schemas.microsoft.com/office/drawing/2014/main" id="{399E9326-C9C5-4B5A-B6D9-E152F7687577}"/>
              </a:ext>
            </a:extLst>
          </p:cNvPr>
          <p:cNvCxnSpPr>
            <a:cxnSpLocks/>
            <a:stCxn id="28" idx="1"/>
            <a:endCxn id="226" idx="1"/>
          </p:cNvCxnSpPr>
          <p:nvPr/>
        </p:nvCxnSpPr>
        <p:spPr>
          <a:xfrm rot="10800000" flipV="1">
            <a:off x="3461173" y="2588930"/>
            <a:ext cx="322276" cy="1031310"/>
          </a:xfrm>
          <a:prstGeom prst="bentConnector3">
            <a:avLst>
              <a:gd name="adj1" fmla="val 208764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5" name="직선 화살표 연결선 374">
            <a:extLst>
              <a:ext uri="{FF2B5EF4-FFF2-40B4-BE49-F238E27FC236}">
                <a16:creationId xmlns:a16="http://schemas.microsoft.com/office/drawing/2014/main" id="{8D439B63-FE3F-4899-AD99-F0663777FA71}"/>
              </a:ext>
            </a:extLst>
          </p:cNvPr>
          <p:cNvCxnSpPr>
            <a:cxnSpLocks/>
            <a:stCxn id="2" idx="2"/>
            <a:endCxn id="24" idx="0"/>
          </p:cNvCxnSpPr>
          <p:nvPr/>
        </p:nvCxnSpPr>
        <p:spPr>
          <a:xfrm>
            <a:off x="5531409" y="1049091"/>
            <a:ext cx="0" cy="24400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8" name="직선 화살표 연결선 377">
            <a:extLst>
              <a:ext uri="{FF2B5EF4-FFF2-40B4-BE49-F238E27FC236}">
                <a16:creationId xmlns:a16="http://schemas.microsoft.com/office/drawing/2014/main" id="{BADB7103-FE6A-43F2-B1EA-BD60396BF724}"/>
              </a:ext>
            </a:extLst>
          </p:cNvPr>
          <p:cNvCxnSpPr>
            <a:cxnSpLocks/>
            <a:stCxn id="24" idx="2"/>
            <a:endCxn id="145" idx="0"/>
          </p:cNvCxnSpPr>
          <p:nvPr/>
        </p:nvCxnSpPr>
        <p:spPr>
          <a:xfrm flipH="1">
            <a:off x="5531408" y="1575451"/>
            <a:ext cx="1" cy="26191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연결선: 꺾임 114">
            <a:extLst>
              <a:ext uri="{FF2B5EF4-FFF2-40B4-BE49-F238E27FC236}">
                <a16:creationId xmlns:a16="http://schemas.microsoft.com/office/drawing/2014/main" id="{A655BDEA-4460-427A-AFF2-25798B3DBD0E}"/>
              </a:ext>
            </a:extLst>
          </p:cNvPr>
          <p:cNvCxnSpPr>
            <a:cxnSpLocks/>
            <a:stCxn id="145" idx="1"/>
            <a:endCxn id="28" idx="0"/>
          </p:cNvCxnSpPr>
          <p:nvPr/>
        </p:nvCxnSpPr>
        <p:spPr>
          <a:xfrm rot="10800000" flipV="1">
            <a:off x="4393327" y="1978541"/>
            <a:ext cx="956345" cy="469210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연결선: 꺾임 139">
            <a:extLst>
              <a:ext uri="{FF2B5EF4-FFF2-40B4-BE49-F238E27FC236}">
                <a16:creationId xmlns:a16="http://schemas.microsoft.com/office/drawing/2014/main" id="{B60613B1-E4EE-487D-AD30-9BB566DB21FE}"/>
              </a:ext>
            </a:extLst>
          </p:cNvPr>
          <p:cNvCxnSpPr>
            <a:cxnSpLocks/>
            <a:stCxn id="227" idx="3"/>
            <a:endCxn id="145" idx="2"/>
          </p:cNvCxnSpPr>
          <p:nvPr/>
        </p:nvCxnSpPr>
        <p:spPr>
          <a:xfrm flipV="1">
            <a:off x="5224762" y="2119720"/>
            <a:ext cx="306646" cy="1500520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F985A59E-E49F-4966-836D-115290BCA468}"/>
              </a:ext>
            </a:extLst>
          </p:cNvPr>
          <p:cNvSpPr/>
          <p:nvPr/>
        </p:nvSpPr>
        <p:spPr>
          <a:xfrm>
            <a:off x="5349671" y="1837362"/>
            <a:ext cx="363473" cy="28235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rgbClr val="272123"/>
                </a:solidFill>
              </a:rPr>
              <a:t>if</a:t>
            </a:r>
            <a:endParaRPr lang="ko-KR" altLang="en-US" sz="1500" b="1" dirty="0">
              <a:solidFill>
                <a:srgbClr val="272123"/>
              </a:solidFill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5459EE02-1971-402A-A1A8-6C55CCC09A49}"/>
              </a:ext>
            </a:extLst>
          </p:cNvPr>
          <p:cNvSpPr/>
          <p:nvPr/>
        </p:nvSpPr>
        <p:spPr>
          <a:xfrm>
            <a:off x="6744350" y="2451570"/>
            <a:ext cx="1219754" cy="28235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solidFill>
                  <a:srgbClr val="272123"/>
                </a:solidFill>
              </a:rPr>
              <a:t>키보드 입력</a:t>
            </a:r>
          </a:p>
        </p:txBody>
      </p:sp>
      <p:cxnSp>
        <p:nvCxnSpPr>
          <p:cNvPr id="167" name="연결선: 꺾임 166">
            <a:extLst>
              <a:ext uri="{FF2B5EF4-FFF2-40B4-BE49-F238E27FC236}">
                <a16:creationId xmlns:a16="http://schemas.microsoft.com/office/drawing/2014/main" id="{4940AD8C-F693-4A82-B9CA-68CF18F01190}"/>
              </a:ext>
            </a:extLst>
          </p:cNvPr>
          <p:cNvCxnSpPr>
            <a:cxnSpLocks/>
            <a:stCxn id="145" idx="3"/>
            <a:endCxn id="160" idx="0"/>
          </p:cNvCxnSpPr>
          <p:nvPr/>
        </p:nvCxnSpPr>
        <p:spPr>
          <a:xfrm>
            <a:off x="5713144" y="1978541"/>
            <a:ext cx="1641083" cy="473029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0486CF2F-5B17-42D1-957C-E405DC6E0ACD}"/>
              </a:ext>
            </a:extLst>
          </p:cNvPr>
          <p:cNvSpPr/>
          <p:nvPr/>
        </p:nvSpPr>
        <p:spPr>
          <a:xfrm>
            <a:off x="6471818" y="3528546"/>
            <a:ext cx="300057" cy="28525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rgbClr val="272123"/>
                </a:solidFill>
              </a:rPr>
              <a:t>s</a:t>
            </a:r>
            <a:endParaRPr lang="ko-KR" altLang="en-US" sz="1500" b="1" dirty="0">
              <a:solidFill>
                <a:srgbClr val="272123"/>
              </a:solidFill>
            </a:endParaRP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86CE2481-2841-4A5F-A2DC-86D6A4CE5F31}"/>
              </a:ext>
            </a:extLst>
          </p:cNvPr>
          <p:cNvSpPr/>
          <p:nvPr/>
        </p:nvSpPr>
        <p:spPr>
          <a:xfrm>
            <a:off x="6771876" y="3528546"/>
            <a:ext cx="1463532" cy="28525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solidFill>
                  <a:srgbClr val="272123"/>
                </a:solidFill>
              </a:rPr>
              <a:t>이미지 저장</a:t>
            </a: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2E1673D1-807B-4823-BE37-7C619988BD0F}"/>
              </a:ext>
            </a:extLst>
          </p:cNvPr>
          <p:cNvSpPr/>
          <p:nvPr/>
        </p:nvSpPr>
        <p:spPr>
          <a:xfrm>
            <a:off x="6471819" y="3995785"/>
            <a:ext cx="300057" cy="28525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 err="1">
                <a:solidFill>
                  <a:srgbClr val="272123"/>
                </a:solidFill>
              </a:rPr>
              <a:t>i</a:t>
            </a:r>
            <a:endParaRPr lang="ko-KR" altLang="en-US" sz="1500" b="1" dirty="0">
              <a:solidFill>
                <a:srgbClr val="272123"/>
              </a:solidFill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06ACAA99-74FA-44D4-8EE5-D292649D0E96}"/>
              </a:ext>
            </a:extLst>
          </p:cNvPr>
          <p:cNvSpPr/>
          <p:nvPr/>
        </p:nvSpPr>
        <p:spPr>
          <a:xfrm>
            <a:off x="6771876" y="3995785"/>
            <a:ext cx="1463532" cy="28525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solidFill>
                  <a:srgbClr val="272123"/>
                </a:solidFill>
              </a:rPr>
              <a:t>이미지 초기화</a:t>
            </a:r>
          </a:p>
        </p:txBody>
      </p:sp>
      <p:cxnSp>
        <p:nvCxnSpPr>
          <p:cNvPr id="192" name="연결선: 꺾임 191">
            <a:extLst>
              <a:ext uri="{FF2B5EF4-FFF2-40B4-BE49-F238E27FC236}">
                <a16:creationId xmlns:a16="http://schemas.microsoft.com/office/drawing/2014/main" id="{DA0F2BDA-022A-4C8B-9C7D-7F67B6C9044E}"/>
              </a:ext>
            </a:extLst>
          </p:cNvPr>
          <p:cNvCxnSpPr>
            <a:cxnSpLocks/>
            <a:stCxn id="98" idx="3"/>
            <a:endCxn id="145" idx="2"/>
          </p:cNvCxnSpPr>
          <p:nvPr/>
        </p:nvCxnSpPr>
        <p:spPr>
          <a:xfrm flipV="1">
            <a:off x="5224762" y="2119720"/>
            <a:ext cx="306646" cy="1082307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연결선: 꺾임 196">
            <a:extLst>
              <a:ext uri="{FF2B5EF4-FFF2-40B4-BE49-F238E27FC236}">
                <a16:creationId xmlns:a16="http://schemas.microsoft.com/office/drawing/2014/main" id="{86C1C390-B30F-4606-B699-C98F317FDE3B}"/>
              </a:ext>
            </a:extLst>
          </p:cNvPr>
          <p:cNvCxnSpPr>
            <a:cxnSpLocks/>
            <a:stCxn id="160" idx="1"/>
            <a:endCxn id="185" idx="1"/>
          </p:cNvCxnSpPr>
          <p:nvPr/>
        </p:nvCxnSpPr>
        <p:spPr>
          <a:xfrm rot="10800000" flipV="1">
            <a:off x="6471820" y="2592749"/>
            <a:ext cx="272531" cy="1545664"/>
          </a:xfrm>
          <a:prstGeom prst="bentConnector3">
            <a:avLst>
              <a:gd name="adj1" fmla="val 228616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연결선: 꺾임 202">
            <a:extLst>
              <a:ext uri="{FF2B5EF4-FFF2-40B4-BE49-F238E27FC236}">
                <a16:creationId xmlns:a16="http://schemas.microsoft.com/office/drawing/2014/main" id="{2E174477-CF78-42CC-B6D5-8C4B28586FD2}"/>
              </a:ext>
            </a:extLst>
          </p:cNvPr>
          <p:cNvCxnSpPr>
            <a:cxnSpLocks/>
            <a:stCxn id="160" idx="1"/>
            <a:endCxn id="183" idx="1"/>
          </p:cNvCxnSpPr>
          <p:nvPr/>
        </p:nvCxnSpPr>
        <p:spPr>
          <a:xfrm rot="10800000" flipV="1">
            <a:off x="6471818" y="2592748"/>
            <a:ext cx="272532" cy="1078425"/>
          </a:xfrm>
          <a:prstGeom prst="bentConnector3">
            <a:avLst>
              <a:gd name="adj1" fmla="val 228616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0" name="직사각형 209">
            <a:extLst>
              <a:ext uri="{FF2B5EF4-FFF2-40B4-BE49-F238E27FC236}">
                <a16:creationId xmlns:a16="http://schemas.microsoft.com/office/drawing/2014/main" id="{6913E5C4-FB6F-42A2-9691-40E44C7661FA}"/>
              </a:ext>
            </a:extLst>
          </p:cNvPr>
          <p:cNvSpPr/>
          <p:nvPr/>
        </p:nvSpPr>
        <p:spPr>
          <a:xfrm>
            <a:off x="7259963" y="3064329"/>
            <a:ext cx="1463532" cy="28525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solidFill>
                  <a:srgbClr val="272123"/>
                </a:solidFill>
              </a:rPr>
              <a:t>프로그램 종료</a:t>
            </a:r>
          </a:p>
        </p:txBody>
      </p:sp>
      <p:cxnSp>
        <p:nvCxnSpPr>
          <p:cNvPr id="211" name="연결선: 꺾임 210">
            <a:extLst>
              <a:ext uri="{FF2B5EF4-FFF2-40B4-BE49-F238E27FC236}">
                <a16:creationId xmlns:a16="http://schemas.microsoft.com/office/drawing/2014/main" id="{B22B0DA9-CC50-49F2-885D-3D9B6B748BB7}"/>
              </a:ext>
            </a:extLst>
          </p:cNvPr>
          <p:cNvCxnSpPr>
            <a:cxnSpLocks/>
            <a:stCxn id="160" idx="1"/>
            <a:endCxn id="216" idx="1"/>
          </p:cNvCxnSpPr>
          <p:nvPr/>
        </p:nvCxnSpPr>
        <p:spPr>
          <a:xfrm rot="10800000" flipV="1">
            <a:off x="6471818" y="2592749"/>
            <a:ext cx="272532" cy="614062"/>
          </a:xfrm>
          <a:prstGeom prst="bentConnector3">
            <a:avLst>
              <a:gd name="adj1" fmla="val 228616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6" name="직사각형 215">
            <a:extLst>
              <a:ext uri="{FF2B5EF4-FFF2-40B4-BE49-F238E27FC236}">
                <a16:creationId xmlns:a16="http://schemas.microsoft.com/office/drawing/2014/main" id="{0A790483-9321-4D35-BE16-E5B31BBD98AC}"/>
              </a:ext>
            </a:extLst>
          </p:cNvPr>
          <p:cNvSpPr/>
          <p:nvPr/>
        </p:nvSpPr>
        <p:spPr>
          <a:xfrm>
            <a:off x="6471818" y="3064183"/>
            <a:ext cx="788145" cy="28525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rgbClr val="272123"/>
                </a:solidFill>
              </a:rPr>
              <a:t>ESC, q</a:t>
            </a:r>
            <a:endParaRPr lang="ko-KR" altLang="en-US" sz="1500" b="1" dirty="0">
              <a:solidFill>
                <a:srgbClr val="272123"/>
              </a:solidFill>
            </a:endParaRPr>
          </a:p>
        </p:txBody>
      </p:sp>
      <p:sp>
        <p:nvSpPr>
          <p:cNvPr id="225" name="타원 224">
            <a:extLst>
              <a:ext uri="{FF2B5EF4-FFF2-40B4-BE49-F238E27FC236}">
                <a16:creationId xmlns:a16="http://schemas.microsoft.com/office/drawing/2014/main" id="{6DE806E1-9639-4EC3-BCE3-7AC4CC2488B2}"/>
              </a:ext>
            </a:extLst>
          </p:cNvPr>
          <p:cNvSpPr/>
          <p:nvPr/>
        </p:nvSpPr>
        <p:spPr>
          <a:xfrm>
            <a:off x="6647881" y="738441"/>
            <a:ext cx="309655" cy="309655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1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74D55E95-09AE-42AC-AFE4-FB676EB48F18}"/>
              </a:ext>
            </a:extLst>
          </p:cNvPr>
          <p:cNvSpPr/>
          <p:nvPr/>
        </p:nvSpPr>
        <p:spPr>
          <a:xfrm>
            <a:off x="7068152" y="761470"/>
            <a:ext cx="4176651" cy="28235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rgbClr val="272123"/>
                </a:solidFill>
              </a:rPr>
              <a:t>Alpha Channel </a:t>
            </a:r>
            <a:r>
              <a:rPr lang="ko-KR" altLang="en-US" sz="1500" b="1" dirty="0">
                <a:solidFill>
                  <a:srgbClr val="272123"/>
                </a:solidFill>
              </a:rPr>
              <a:t>추가하여 저장하는 프로그램</a:t>
            </a:r>
          </a:p>
        </p:txBody>
      </p:sp>
      <p:sp>
        <p:nvSpPr>
          <p:cNvPr id="229" name="타원 228">
            <a:extLst>
              <a:ext uri="{FF2B5EF4-FFF2-40B4-BE49-F238E27FC236}">
                <a16:creationId xmlns:a16="http://schemas.microsoft.com/office/drawing/2014/main" id="{A836F396-102D-4F64-BC5E-29D680D03052}"/>
              </a:ext>
            </a:extLst>
          </p:cNvPr>
          <p:cNvSpPr/>
          <p:nvPr/>
        </p:nvSpPr>
        <p:spPr>
          <a:xfrm>
            <a:off x="6647881" y="1171672"/>
            <a:ext cx="309655" cy="309655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2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969E9A35-6096-4ED0-ADF4-833B7FD8B6F7}"/>
              </a:ext>
            </a:extLst>
          </p:cNvPr>
          <p:cNvSpPr/>
          <p:nvPr/>
        </p:nvSpPr>
        <p:spPr>
          <a:xfrm>
            <a:off x="7068152" y="1194701"/>
            <a:ext cx="4176651" cy="28235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rgbClr val="272123"/>
                </a:solidFill>
              </a:rPr>
              <a:t>.</a:t>
            </a:r>
            <a:r>
              <a:rPr lang="en-US" altLang="ko-KR" sz="1500" b="1" dirty="0" err="1">
                <a:solidFill>
                  <a:srgbClr val="272123"/>
                </a:solidFill>
              </a:rPr>
              <a:t>png</a:t>
            </a:r>
            <a:r>
              <a:rPr lang="en-US" altLang="ko-KR" sz="1500" b="1" dirty="0">
                <a:solidFill>
                  <a:srgbClr val="272123"/>
                </a:solidFill>
              </a:rPr>
              <a:t> </a:t>
            </a:r>
            <a:r>
              <a:rPr lang="ko-KR" altLang="en-US" sz="1500" b="1" dirty="0">
                <a:solidFill>
                  <a:srgbClr val="272123"/>
                </a:solidFill>
              </a:rPr>
              <a:t>파일 응용한 코디 시뮬레이터</a:t>
            </a:r>
          </a:p>
        </p:txBody>
      </p:sp>
      <p:cxnSp>
        <p:nvCxnSpPr>
          <p:cNvPr id="231" name="연결선: 꺾임 230">
            <a:extLst>
              <a:ext uri="{FF2B5EF4-FFF2-40B4-BE49-F238E27FC236}">
                <a16:creationId xmlns:a16="http://schemas.microsoft.com/office/drawing/2014/main" id="{7D25528B-FDC3-4354-B931-4707A1BC1AE7}"/>
              </a:ext>
            </a:extLst>
          </p:cNvPr>
          <p:cNvCxnSpPr>
            <a:cxnSpLocks/>
            <a:stCxn id="28" idx="1"/>
            <a:endCxn id="97" idx="1"/>
          </p:cNvCxnSpPr>
          <p:nvPr/>
        </p:nvCxnSpPr>
        <p:spPr>
          <a:xfrm rot="10800000" flipV="1">
            <a:off x="3461173" y="2588929"/>
            <a:ext cx="322277" cy="613097"/>
          </a:xfrm>
          <a:prstGeom prst="bentConnector3">
            <a:avLst>
              <a:gd name="adj1" fmla="val 208764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4" name="직사각형 233">
            <a:extLst>
              <a:ext uri="{FF2B5EF4-FFF2-40B4-BE49-F238E27FC236}">
                <a16:creationId xmlns:a16="http://schemas.microsoft.com/office/drawing/2014/main" id="{3AB9A0E6-D9E1-475B-B899-2DD1237E1DB2}"/>
              </a:ext>
            </a:extLst>
          </p:cNvPr>
          <p:cNvSpPr/>
          <p:nvPr/>
        </p:nvSpPr>
        <p:spPr>
          <a:xfrm>
            <a:off x="6471818" y="4454758"/>
            <a:ext cx="300057" cy="28525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rgbClr val="272123"/>
                </a:solidFill>
              </a:rPr>
              <a:t>a</a:t>
            </a:r>
            <a:endParaRPr lang="ko-KR" altLang="en-US" sz="1500" b="1" dirty="0">
              <a:solidFill>
                <a:srgbClr val="272123"/>
              </a:solidFill>
            </a:endParaRPr>
          </a:p>
        </p:txBody>
      </p:sp>
      <p:sp>
        <p:nvSpPr>
          <p:cNvPr id="235" name="직사각형 234">
            <a:extLst>
              <a:ext uri="{FF2B5EF4-FFF2-40B4-BE49-F238E27FC236}">
                <a16:creationId xmlns:a16="http://schemas.microsoft.com/office/drawing/2014/main" id="{1CE4257D-61DE-4E3E-A25B-AA0F1725D2F7}"/>
              </a:ext>
            </a:extLst>
          </p:cNvPr>
          <p:cNvSpPr/>
          <p:nvPr/>
        </p:nvSpPr>
        <p:spPr>
          <a:xfrm>
            <a:off x="6771876" y="4454758"/>
            <a:ext cx="1463532" cy="28525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solidFill>
                  <a:srgbClr val="272123"/>
                </a:solidFill>
              </a:rPr>
              <a:t>새로운 이미지</a:t>
            </a:r>
          </a:p>
        </p:txBody>
      </p:sp>
      <p:cxnSp>
        <p:nvCxnSpPr>
          <p:cNvPr id="239" name="연결선: 꺾임 238">
            <a:extLst>
              <a:ext uri="{FF2B5EF4-FFF2-40B4-BE49-F238E27FC236}">
                <a16:creationId xmlns:a16="http://schemas.microsoft.com/office/drawing/2014/main" id="{7C1ED912-4904-4AC4-AA66-2CE998819A3F}"/>
              </a:ext>
            </a:extLst>
          </p:cNvPr>
          <p:cNvCxnSpPr>
            <a:cxnSpLocks/>
            <a:stCxn id="160" idx="1"/>
            <a:endCxn id="234" idx="1"/>
          </p:cNvCxnSpPr>
          <p:nvPr/>
        </p:nvCxnSpPr>
        <p:spPr>
          <a:xfrm rot="10800000" flipV="1">
            <a:off x="6471818" y="2592748"/>
            <a:ext cx="272532" cy="2004637"/>
          </a:xfrm>
          <a:prstGeom prst="bentConnector3">
            <a:avLst>
              <a:gd name="adj1" fmla="val 228616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F23E202D-8F3D-48B8-B4E3-7AB4272AD8B5}"/>
              </a:ext>
            </a:extLst>
          </p:cNvPr>
          <p:cNvSpPr txBox="1"/>
          <p:nvPr/>
        </p:nvSpPr>
        <p:spPr>
          <a:xfrm>
            <a:off x="2567609" y="138483"/>
            <a:ext cx="173112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소개 및 개발 배경</a:t>
            </a:r>
            <a:endParaRPr lang="en-US" altLang="ko-KR" sz="15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5077017-6747-4959-8EB0-CFB1B5A40991}"/>
              </a:ext>
            </a:extLst>
          </p:cNvPr>
          <p:cNvSpPr txBox="1"/>
          <p:nvPr/>
        </p:nvSpPr>
        <p:spPr>
          <a:xfrm>
            <a:off x="241745" y="918011"/>
            <a:ext cx="19471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프로그램 진행</a:t>
            </a:r>
            <a:endParaRPr lang="en-US" altLang="ko-KR" sz="20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045CE9DF-649C-4438-8A95-ABE54D5027C2}"/>
              </a:ext>
            </a:extLst>
          </p:cNvPr>
          <p:cNvSpPr/>
          <p:nvPr/>
        </p:nvSpPr>
        <p:spPr>
          <a:xfrm>
            <a:off x="252249" y="2178333"/>
            <a:ext cx="2096794" cy="434636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60" name="직각 삼각형 59">
            <a:extLst>
              <a:ext uri="{FF2B5EF4-FFF2-40B4-BE49-F238E27FC236}">
                <a16:creationId xmlns:a16="http://schemas.microsoft.com/office/drawing/2014/main" id="{F0B8BC6E-3B3A-4BE8-8FCC-7096172B430C}"/>
              </a:ext>
            </a:extLst>
          </p:cNvPr>
          <p:cNvSpPr/>
          <p:nvPr/>
        </p:nvSpPr>
        <p:spPr>
          <a:xfrm rot="5400000">
            <a:off x="2226755" y="2609656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1273DEF-D550-4C5E-8DDA-48607CAD965B}"/>
              </a:ext>
            </a:extLst>
          </p:cNvPr>
          <p:cNvSpPr txBox="1"/>
          <p:nvPr/>
        </p:nvSpPr>
        <p:spPr>
          <a:xfrm>
            <a:off x="252250" y="2195596"/>
            <a:ext cx="19366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시스템 구성도</a:t>
            </a:r>
            <a:endParaRPr lang="ko-KR" altLang="en-US" sz="20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490BEDEE-3508-43FD-9652-FF4B7AF97844}"/>
              </a:ext>
            </a:extLst>
          </p:cNvPr>
          <p:cNvSpPr txBox="1"/>
          <p:nvPr/>
        </p:nvSpPr>
        <p:spPr>
          <a:xfrm>
            <a:off x="241745" y="1560389"/>
            <a:ext cx="19471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수행 결과</a:t>
            </a:r>
            <a:endParaRPr lang="en-US" altLang="ko-KR" sz="20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cxnSp>
        <p:nvCxnSpPr>
          <p:cNvPr id="68" name="연결선: 꺾임 67">
            <a:extLst>
              <a:ext uri="{FF2B5EF4-FFF2-40B4-BE49-F238E27FC236}">
                <a16:creationId xmlns:a16="http://schemas.microsoft.com/office/drawing/2014/main" id="{7B23EB42-3CAF-468C-B287-65D3A3E4623E}"/>
              </a:ext>
            </a:extLst>
          </p:cNvPr>
          <p:cNvCxnSpPr>
            <a:cxnSpLocks/>
            <a:stCxn id="235" idx="3"/>
            <a:endCxn id="25" idx="1"/>
          </p:cNvCxnSpPr>
          <p:nvPr/>
        </p:nvCxnSpPr>
        <p:spPr>
          <a:xfrm flipH="1" flipV="1">
            <a:off x="2814232" y="1434272"/>
            <a:ext cx="5421176" cy="3163114"/>
          </a:xfrm>
          <a:prstGeom prst="bentConnector5">
            <a:avLst>
              <a:gd name="adj1" fmla="val -5904"/>
              <a:gd name="adj2" fmla="val -15823"/>
              <a:gd name="adj3" fmla="val 104217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연결선: 꺾임 69">
            <a:extLst>
              <a:ext uri="{FF2B5EF4-FFF2-40B4-BE49-F238E27FC236}">
                <a16:creationId xmlns:a16="http://schemas.microsoft.com/office/drawing/2014/main" id="{226A8E30-20D9-4393-AEED-35AEAD90E1F0}"/>
              </a:ext>
            </a:extLst>
          </p:cNvPr>
          <p:cNvCxnSpPr>
            <a:cxnSpLocks/>
            <a:stCxn id="184" idx="3"/>
            <a:endCxn id="25" idx="1"/>
          </p:cNvCxnSpPr>
          <p:nvPr/>
        </p:nvCxnSpPr>
        <p:spPr>
          <a:xfrm flipH="1" flipV="1">
            <a:off x="2814232" y="1434272"/>
            <a:ext cx="5421176" cy="2236902"/>
          </a:xfrm>
          <a:prstGeom prst="bentConnector5">
            <a:avLst>
              <a:gd name="adj1" fmla="val -5904"/>
              <a:gd name="adj2" fmla="val -63518"/>
              <a:gd name="adj3" fmla="val 104217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연결선: 꺾임 71">
            <a:extLst>
              <a:ext uri="{FF2B5EF4-FFF2-40B4-BE49-F238E27FC236}">
                <a16:creationId xmlns:a16="http://schemas.microsoft.com/office/drawing/2014/main" id="{E0E1E271-A964-4B40-AF23-897D5D97985F}"/>
              </a:ext>
            </a:extLst>
          </p:cNvPr>
          <p:cNvCxnSpPr>
            <a:cxnSpLocks/>
            <a:stCxn id="186" idx="3"/>
            <a:endCxn id="25" idx="1"/>
          </p:cNvCxnSpPr>
          <p:nvPr/>
        </p:nvCxnSpPr>
        <p:spPr>
          <a:xfrm flipH="1" flipV="1">
            <a:off x="2814232" y="1434272"/>
            <a:ext cx="5421176" cy="2704141"/>
          </a:xfrm>
          <a:prstGeom prst="bentConnector5">
            <a:avLst>
              <a:gd name="adj1" fmla="val -5904"/>
              <a:gd name="adj2" fmla="val -35261"/>
              <a:gd name="adj3" fmla="val 104217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E23E6796-8187-4D52-A10A-DB8455EF7F74}"/>
              </a:ext>
            </a:extLst>
          </p:cNvPr>
          <p:cNvSpPr txBox="1"/>
          <p:nvPr/>
        </p:nvSpPr>
        <p:spPr>
          <a:xfrm>
            <a:off x="4658770" y="138483"/>
            <a:ext cx="21789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프로그램 설명 및 시연</a:t>
            </a:r>
            <a:endParaRPr lang="en-US" altLang="ko-KR" sz="1500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35BE93B-2F70-48C4-B70F-4CF9C650CCF9}"/>
              </a:ext>
            </a:extLst>
          </p:cNvPr>
          <p:cNvSpPr txBox="1"/>
          <p:nvPr/>
        </p:nvSpPr>
        <p:spPr>
          <a:xfrm>
            <a:off x="7197720" y="138484"/>
            <a:ext cx="14834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주요 코드 설명</a:t>
            </a:r>
            <a:endParaRPr lang="en-US" altLang="ko-KR" sz="15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B1F1F59C-2F9A-466B-B338-B9F114442F85}"/>
              </a:ext>
            </a:extLst>
          </p:cNvPr>
          <p:cNvSpPr/>
          <p:nvPr/>
        </p:nvSpPr>
        <p:spPr>
          <a:xfrm>
            <a:off x="236283" y="3771982"/>
            <a:ext cx="1774629" cy="126313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프로그램</a:t>
            </a:r>
            <a:endParaRPr lang="en-US" altLang="ko-KR" sz="30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  <a:p>
            <a:pPr algn="ctr"/>
            <a:r>
              <a:rPr lang="ko-KR" altLang="en-US" sz="3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시연</a:t>
            </a:r>
            <a:r>
              <a:rPr lang="en-US" altLang="ko-KR" sz="3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4113428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1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857995" y="3005599"/>
            <a:ext cx="6476010" cy="941803"/>
            <a:chOff x="3720990" y="3152001"/>
            <a:chExt cx="1710368" cy="941803"/>
          </a:xfrm>
        </p:grpSpPr>
        <p:sp>
          <p:nvSpPr>
            <p:cNvPr id="4" name="TextBox 3"/>
            <p:cNvSpPr txBox="1"/>
            <p:nvPr/>
          </p:nvSpPr>
          <p:spPr>
            <a:xfrm>
              <a:off x="3720990" y="3152001"/>
              <a:ext cx="171036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000" b="1" dirty="0">
                  <a:ln>
                    <a:solidFill>
                      <a:schemeClr val="bg1">
                        <a:lumMod val="85000"/>
                        <a:alpha val="3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+mn-ea"/>
                </a:rPr>
                <a:t>주요 코드 설명</a:t>
              </a:r>
              <a:endParaRPr lang="en-US" altLang="ko-KR" sz="3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720990" y="3724472"/>
              <a:ext cx="17103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bg1">
                        <a:lumMod val="85000"/>
                        <a:alpha val="3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+mn-ea"/>
                </a:rPr>
                <a:t>Main Code, Methods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45283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>
            <a:cxnSpLocks/>
          </p:cNvCxnSpPr>
          <p:nvPr/>
        </p:nvCxnSpPr>
        <p:spPr>
          <a:xfrm>
            <a:off x="2207568" y="0"/>
            <a:ext cx="0" cy="6858000"/>
          </a:xfrm>
          <a:prstGeom prst="line">
            <a:avLst/>
          </a:prstGeom>
          <a:ln w="12700"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>
            <a:cxnSpLocks/>
          </p:cNvCxnSpPr>
          <p:nvPr/>
        </p:nvCxnSpPr>
        <p:spPr>
          <a:xfrm flipH="1">
            <a:off x="2216540" y="548680"/>
            <a:ext cx="9975460" cy="0"/>
          </a:xfrm>
          <a:prstGeom prst="line">
            <a:avLst/>
          </a:prstGeom>
          <a:ln w="12700"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07C4FCA4-CDE3-403C-88F4-E2B8628CECA8}"/>
              </a:ext>
            </a:extLst>
          </p:cNvPr>
          <p:cNvSpPr txBox="1"/>
          <p:nvPr/>
        </p:nvSpPr>
        <p:spPr>
          <a:xfrm>
            <a:off x="244345" y="1560389"/>
            <a:ext cx="19445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이미지 추출</a:t>
            </a:r>
            <a:endParaRPr lang="en-US" altLang="ko-KR" sz="20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31F1101-E2AE-4CE9-9135-C38CB82B1E9F}"/>
              </a:ext>
            </a:extLst>
          </p:cNvPr>
          <p:cNvSpPr txBox="1"/>
          <p:nvPr/>
        </p:nvSpPr>
        <p:spPr>
          <a:xfrm>
            <a:off x="2567609" y="138483"/>
            <a:ext cx="173112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소개 및 개발 배경</a:t>
            </a:r>
            <a:endParaRPr lang="en-US" altLang="ko-KR" sz="15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4F6A9C5-4C67-4116-9C8F-169EC4D5FC08}"/>
              </a:ext>
            </a:extLst>
          </p:cNvPr>
          <p:cNvSpPr txBox="1"/>
          <p:nvPr/>
        </p:nvSpPr>
        <p:spPr>
          <a:xfrm>
            <a:off x="252250" y="2195596"/>
            <a:ext cx="19366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r">
              <a:defRPr sz="20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defRPr>
            </a:lvl1pPr>
          </a:lstStyle>
          <a:p>
            <a:r>
              <a:rPr lang="ko-KR" altLang="en-US" dirty="0"/>
              <a:t>이미지 저장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AF54B2A9-F836-4974-AB09-1A5479FFC395}"/>
              </a:ext>
            </a:extLst>
          </p:cNvPr>
          <p:cNvGrpSpPr/>
          <p:nvPr/>
        </p:nvGrpSpPr>
        <p:grpSpPr>
          <a:xfrm>
            <a:off x="2959443" y="1960499"/>
            <a:ext cx="6009600" cy="400110"/>
            <a:chOff x="6715613" y="5252747"/>
            <a:chExt cx="5871106" cy="400110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25D692B-DC8F-45EF-94B9-06A1A7DF0DB7}"/>
                </a:ext>
              </a:extLst>
            </p:cNvPr>
            <p:cNvSpPr txBox="1"/>
            <p:nvPr/>
          </p:nvSpPr>
          <p:spPr>
            <a:xfrm>
              <a:off x="7181576" y="5252747"/>
              <a:ext cx="540514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2000" b="1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프로세스를 위한 로직</a:t>
              </a:r>
              <a:endParaRPr lang="en-US" altLang="ko-KR" sz="20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endParaRPr>
            </a:p>
          </p:txBody>
        </p:sp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A0ED24D7-BF6E-45DC-BA66-A73845B2FDC1}"/>
                </a:ext>
              </a:extLst>
            </p:cNvPr>
            <p:cNvGrpSpPr/>
            <p:nvPr/>
          </p:nvGrpSpPr>
          <p:grpSpPr>
            <a:xfrm>
              <a:off x="6715613" y="5331371"/>
              <a:ext cx="407130" cy="259921"/>
              <a:chOff x="6821401" y="3710077"/>
              <a:chExt cx="407130" cy="259921"/>
            </a:xfrm>
          </p:grpSpPr>
          <p:sp>
            <p:nvSpPr>
              <p:cNvPr id="35" name="갈매기형 수장 11">
                <a:extLst>
                  <a:ext uri="{FF2B5EF4-FFF2-40B4-BE49-F238E27FC236}">
                    <a16:creationId xmlns:a16="http://schemas.microsoft.com/office/drawing/2014/main" id="{2FD46DFB-0FEB-48E9-99B4-331969763AA1}"/>
                  </a:ext>
                </a:extLst>
              </p:cNvPr>
              <p:cNvSpPr/>
              <p:nvPr/>
            </p:nvSpPr>
            <p:spPr>
              <a:xfrm>
                <a:off x="6992239" y="3710077"/>
                <a:ext cx="236292" cy="259921"/>
              </a:xfrm>
              <a:prstGeom prst="chevron">
                <a:avLst/>
              </a:prstGeom>
              <a:solidFill>
                <a:srgbClr val="2721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36" name="갈매기형 수장 12">
                <a:extLst>
                  <a:ext uri="{FF2B5EF4-FFF2-40B4-BE49-F238E27FC236}">
                    <a16:creationId xmlns:a16="http://schemas.microsoft.com/office/drawing/2014/main" id="{F1945763-039F-4605-A9BE-AFEC28F04F0F}"/>
                  </a:ext>
                </a:extLst>
              </p:cNvPr>
              <p:cNvSpPr/>
              <p:nvPr/>
            </p:nvSpPr>
            <p:spPr>
              <a:xfrm>
                <a:off x="6821401" y="3710077"/>
                <a:ext cx="236292" cy="259921"/>
              </a:xfrm>
              <a:prstGeom prst="chevron">
                <a:avLst/>
              </a:prstGeom>
              <a:solidFill>
                <a:srgbClr val="2721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+mn-ea"/>
                </a:endParaRPr>
              </a:p>
            </p:txBody>
          </p:sp>
        </p:grp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3ACADE00-816C-4AF1-B883-ECAE93C7DCCC}"/>
              </a:ext>
            </a:extLst>
          </p:cNvPr>
          <p:cNvGrpSpPr/>
          <p:nvPr/>
        </p:nvGrpSpPr>
        <p:grpSpPr>
          <a:xfrm>
            <a:off x="2963816" y="2636471"/>
            <a:ext cx="6006552" cy="400110"/>
            <a:chOff x="6715613" y="3957187"/>
            <a:chExt cx="6006552" cy="400110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4ABEA12-9A35-41DF-9541-89E0A54A248D}"/>
                </a:ext>
              </a:extLst>
            </p:cNvPr>
            <p:cNvSpPr txBox="1"/>
            <p:nvPr/>
          </p:nvSpPr>
          <p:spPr>
            <a:xfrm>
              <a:off x="7181575" y="3957187"/>
              <a:ext cx="554059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2000" b="1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추출을 위한 로직</a:t>
              </a:r>
              <a:endParaRPr lang="en-US" altLang="ko-KR" sz="20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endParaRPr>
            </a:p>
          </p:txBody>
        </p: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68CA7D08-B2D8-4A93-AB9D-DA925E5A885C}"/>
                </a:ext>
              </a:extLst>
            </p:cNvPr>
            <p:cNvGrpSpPr/>
            <p:nvPr/>
          </p:nvGrpSpPr>
          <p:grpSpPr>
            <a:xfrm>
              <a:off x="6715613" y="4035811"/>
              <a:ext cx="407130" cy="259921"/>
              <a:chOff x="6821401" y="3710077"/>
              <a:chExt cx="407130" cy="259921"/>
            </a:xfrm>
          </p:grpSpPr>
          <p:sp>
            <p:nvSpPr>
              <p:cNvPr id="40" name="갈매기형 수장 11">
                <a:extLst>
                  <a:ext uri="{FF2B5EF4-FFF2-40B4-BE49-F238E27FC236}">
                    <a16:creationId xmlns:a16="http://schemas.microsoft.com/office/drawing/2014/main" id="{357F07F7-ABD9-4CAA-9E45-03130D5BB720}"/>
                  </a:ext>
                </a:extLst>
              </p:cNvPr>
              <p:cNvSpPr/>
              <p:nvPr/>
            </p:nvSpPr>
            <p:spPr>
              <a:xfrm>
                <a:off x="6992239" y="3710077"/>
                <a:ext cx="236292" cy="259921"/>
              </a:xfrm>
              <a:prstGeom prst="chevron">
                <a:avLst/>
              </a:prstGeom>
              <a:solidFill>
                <a:srgbClr val="2721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41" name="갈매기형 수장 12">
                <a:extLst>
                  <a:ext uri="{FF2B5EF4-FFF2-40B4-BE49-F238E27FC236}">
                    <a16:creationId xmlns:a16="http://schemas.microsoft.com/office/drawing/2014/main" id="{D7CA2E7E-C656-4E53-AFB1-EEB9F224EA9F}"/>
                  </a:ext>
                </a:extLst>
              </p:cNvPr>
              <p:cNvSpPr/>
              <p:nvPr/>
            </p:nvSpPr>
            <p:spPr>
              <a:xfrm>
                <a:off x="6821401" y="3710077"/>
                <a:ext cx="236292" cy="259921"/>
              </a:xfrm>
              <a:prstGeom prst="chevron">
                <a:avLst/>
              </a:prstGeom>
              <a:solidFill>
                <a:srgbClr val="2721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+mn-ea"/>
                </a:endParaRPr>
              </a:p>
            </p:txBody>
          </p:sp>
        </p:grp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C855D783-6276-4179-901D-33BF067905E4}"/>
              </a:ext>
            </a:extLst>
          </p:cNvPr>
          <p:cNvGrpSpPr/>
          <p:nvPr/>
        </p:nvGrpSpPr>
        <p:grpSpPr>
          <a:xfrm>
            <a:off x="2963815" y="3307401"/>
            <a:ext cx="6006554" cy="400110"/>
            <a:chOff x="6715613" y="4604967"/>
            <a:chExt cx="5905853" cy="400110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7F023696-2F34-4ABA-A6BB-7BF68AAC9D52}"/>
                </a:ext>
              </a:extLst>
            </p:cNvPr>
            <p:cNvSpPr txBox="1"/>
            <p:nvPr/>
          </p:nvSpPr>
          <p:spPr>
            <a:xfrm>
              <a:off x="7181575" y="4604967"/>
              <a:ext cx="54398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2000" b="1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저장을 위한 로직</a:t>
              </a:r>
              <a:endParaRPr lang="en-US" altLang="ko-KR" sz="20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endParaRPr>
            </a:p>
          </p:txBody>
        </p: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7091C269-3A70-4A17-8BDA-0B76412E9D09}"/>
                </a:ext>
              </a:extLst>
            </p:cNvPr>
            <p:cNvGrpSpPr/>
            <p:nvPr/>
          </p:nvGrpSpPr>
          <p:grpSpPr>
            <a:xfrm>
              <a:off x="6715613" y="4683591"/>
              <a:ext cx="407130" cy="259921"/>
              <a:chOff x="6821401" y="3710077"/>
              <a:chExt cx="407130" cy="259921"/>
            </a:xfrm>
          </p:grpSpPr>
          <p:sp>
            <p:nvSpPr>
              <p:cNvPr id="45" name="갈매기형 수장 11">
                <a:extLst>
                  <a:ext uri="{FF2B5EF4-FFF2-40B4-BE49-F238E27FC236}">
                    <a16:creationId xmlns:a16="http://schemas.microsoft.com/office/drawing/2014/main" id="{C7EC19FF-4D16-4025-B4CA-85C2D8EC8108}"/>
                  </a:ext>
                </a:extLst>
              </p:cNvPr>
              <p:cNvSpPr/>
              <p:nvPr/>
            </p:nvSpPr>
            <p:spPr>
              <a:xfrm>
                <a:off x="6992239" y="3710077"/>
                <a:ext cx="236292" cy="259921"/>
              </a:xfrm>
              <a:prstGeom prst="chevron">
                <a:avLst/>
              </a:prstGeom>
              <a:solidFill>
                <a:srgbClr val="2721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46" name="갈매기형 수장 12">
                <a:extLst>
                  <a:ext uri="{FF2B5EF4-FFF2-40B4-BE49-F238E27FC236}">
                    <a16:creationId xmlns:a16="http://schemas.microsoft.com/office/drawing/2014/main" id="{DC7D4DFC-928A-46A5-BCF4-6C945FCD7F4E}"/>
                  </a:ext>
                </a:extLst>
              </p:cNvPr>
              <p:cNvSpPr/>
              <p:nvPr/>
            </p:nvSpPr>
            <p:spPr>
              <a:xfrm>
                <a:off x="6821401" y="3710077"/>
                <a:ext cx="236292" cy="259921"/>
              </a:xfrm>
              <a:prstGeom prst="chevron">
                <a:avLst/>
              </a:prstGeom>
              <a:solidFill>
                <a:srgbClr val="2721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+mn-ea"/>
                </a:endParaRPr>
              </a:p>
            </p:txBody>
          </p:sp>
        </p:grp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AA7DCADC-719E-47AC-A126-1E33C35A213F}"/>
              </a:ext>
            </a:extLst>
          </p:cNvPr>
          <p:cNvGrpSpPr/>
          <p:nvPr/>
        </p:nvGrpSpPr>
        <p:grpSpPr>
          <a:xfrm>
            <a:off x="2959443" y="3968403"/>
            <a:ext cx="7273487" cy="400110"/>
            <a:chOff x="6715613" y="4604967"/>
            <a:chExt cx="7151545" cy="400110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25B247D1-BAB3-4902-A920-AB464348E87F}"/>
                </a:ext>
              </a:extLst>
            </p:cNvPr>
            <p:cNvSpPr txBox="1"/>
            <p:nvPr/>
          </p:nvSpPr>
          <p:spPr>
            <a:xfrm>
              <a:off x="7181575" y="4604967"/>
              <a:ext cx="668558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2000" b="1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출력 위한 로직</a:t>
              </a:r>
              <a:endParaRPr lang="en-US" altLang="ko-KR" sz="20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endParaRPr>
            </a:p>
          </p:txBody>
        </p: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B8662927-DDA8-4338-8110-8781B5ECB48E}"/>
                </a:ext>
              </a:extLst>
            </p:cNvPr>
            <p:cNvGrpSpPr/>
            <p:nvPr/>
          </p:nvGrpSpPr>
          <p:grpSpPr>
            <a:xfrm>
              <a:off x="6715613" y="4683591"/>
              <a:ext cx="407130" cy="259921"/>
              <a:chOff x="6821401" y="3710077"/>
              <a:chExt cx="407130" cy="259921"/>
            </a:xfrm>
          </p:grpSpPr>
          <p:sp>
            <p:nvSpPr>
              <p:cNvPr id="50" name="갈매기형 수장 11">
                <a:extLst>
                  <a:ext uri="{FF2B5EF4-FFF2-40B4-BE49-F238E27FC236}">
                    <a16:creationId xmlns:a16="http://schemas.microsoft.com/office/drawing/2014/main" id="{E141EAE3-7BA1-49E6-8BED-D258C789442D}"/>
                  </a:ext>
                </a:extLst>
              </p:cNvPr>
              <p:cNvSpPr/>
              <p:nvPr/>
            </p:nvSpPr>
            <p:spPr>
              <a:xfrm>
                <a:off x="6992239" y="3710077"/>
                <a:ext cx="236292" cy="259921"/>
              </a:xfrm>
              <a:prstGeom prst="chevron">
                <a:avLst/>
              </a:prstGeom>
              <a:solidFill>
                <a:srgbClr val="2721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51" name="갈매기형 수장 12">
                <a:extLst>
                  <a:ext uri="{FF2B5EF4-FFF2-40B4-BE49-F238E27FC236}">
                    <a16:creationId xmlns:a16="http://schemas.microsoft.com/office/drawing/2014/main" id="{7536FCF4-6987-4C96-8975-BDA5A8AAB6B9}"/>
                  </a:ext>
                </a:extLst>
              </p:cNvPr>
              <p:cNvSpPr/>
              <p:nvPr/>
            </p:nvSpPr>
            <p:spPr>
              <a:xfrm>
                <a:off x="6821401" y="3710077"/>
                <a:ext cx="236292" cy="259921"/>
              </a:xfrm>
              <a:prstGeom prst="chevron">
                <a:avLst/>
              </a:prstGeom>
              <a:solidFill>
                <a:srgbClr val="2721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+mn-ea"/>
                </a:endParaRPr>
              </a:p>
            </p:txBody>
          </p:sp>
        </p:grp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4A3D0B4A-553F-45BD-93B4-CAA1C83A33C5}"/>
              </a:ext>
            </a:extLst>
          </p:cNvPr>
          <p:cNvSpPr txBox="1"/>
          <p:nvPr/>
        </p:nvSpPr>
        <p:spPr>
          <a:xfrm>
            <a:off x="252250" y="2827034"/>
            <a:ext cx="19366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이미지 출력</a:t>
            </a:r>
            <a:endParaRPr lang="en-US" altLang="ko-KR" sz="20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176E2980-3C92-43B7-BF4A-2CA30D2F2409}"/>
              </a:ext>
            </a:extLst>
          </p:cNvPr>
          <p:cNvSpPr/>
          <p:nvPr/>
        </p:nvSpPr>
        <p:spPr>
          <a:xfrm>
            <a:off x="241745" y="890656"/>
            <a:ext cx="2107300" cy="434636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56" name="직각 삼각형 55">
            <a:extLst>
              <a:ext uri="{FF2B5EF4-FFF2-40B4-BE49-F238E27FC236}">
                <a16:creationId xmlns:a16="http://schemas.microsoft.com/office/drawing/2014/main" id="{AB09598B-C740-4528-8FEF-F7817F17DFED}"/>
              </a:ext>
            </a:extLst>
          </p:cNvPr>
          <p:cNvSpPr/>
          <p:nvPr/>
        </p:nvSpPr>
        <p:spPr>
          <a:xfrm rot="5400000">
            <a:off x="2226755" y="1311863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996D19E3-DE65-4556-A4D9-EAC706679F0E}"/>
              </a:ext>
            </a:extLst>
          </p:cNvPr>
          <p:cNvSpPr txBox="1"/>
          <p:nvPr/>
        </p:nvSpPr>
        <p:spPr>
          <a:xfrm>
            <a:off x="252249" y="918011"/>
            <a:ext cx="19366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전체 프로세스</a:t>
            </a:r>
            <a:endParaRPr lang="en-US" altLang="ko-KR" sz="20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6FE7FD1-835C-4207-8072-5D522BAB1D09}"/>
              </a:ext>
            </a:extLst>
          </p:cNvPr>
          <p:cNvSpPr txBox="1"/>
          <p:nvPr/>
        </p:nvSpPr>
        <p:spPr>
          <a:xfrm>
            <a:off x="4658770" y="138483"/>
            <a:ext cx="21789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프로그램 설명 및 시연</a:t>
            </a:r>
            <a:endParaRPr lang="en-US" altLang="ko-KR" sz="15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AD53C21-8F6F-439C-B568-5862D839D9E6}"/>
              </a:ext>
            </a:extLst>
          </p:cNvPr>
          <p:cNvSpPr txBox="1"/>
          <p:nvPr/>
        </p:nvSpPr>
        <p:spPr>
          <a:xfrm>
            <a:off x="7197720" y="138484"/>
            <a:ext cx="14834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주요 코드 설명</a:t>
            </a:r>
            <a:endParaRPr lang="en-US" altLang="ko-KR" sz="1500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89B012B-737D-4C62-A62A-737606B77A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4845" y="1131787"/>
            <a:ext cx="3708396" cy="3809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853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>
            <a:cxnSpLocks/>
          </p:cNvCxnSpPr>
          <p:nvPr/>
        </p:nvCxnSpPr>
        <p:spPr>
          <a:xfrm>
            <a:off x="2207568" y="0"/>
            <a:ext cx="0" cy="6858000"/>
          </a:xfrm>
          <a:prstGeom prst="line">
            <a:avLst/>
          </a:prstGeom>
          <a:ln w="12700"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>
            <a:cxnSpLocks/>
          </p:cNvCxnSpPr>
          <p:nvPr/>
        </p:nvCxnSpPr>
        <p:spPr>
          <a:xfrm flipH="1">
            <a:off x="2216540" y="548680"/>
            <a:ext cx="9975460" cy="0"/>
          </a:xfrm>
          <a:prstGeom prst="line">
            <a:avLst/>
          </a:prstGeom>
          <a:ln w="12700"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07C4FCA4-CDE3-403C-88F4-E2B8628CECA8}"/>
              </a:ext>
            </a:extLst>
          </p:cNvPr>
          <p:cNvSpPr txBox="1"/>
          <p:nvPr/>
        </p:nvSpPr>
        <p:spPr>
          <a:xfrm>
            <a:off x="244345" y="1560389"/>
            <a:ext cx="19445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이미지 추출</a:t>
            </a:r>
            <a:endParaRPr lang="en-US" altLang="ko-KR" sz="20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31F1101-E2AE-4CE9-9135-C38CB82B1E9F}"/>
              </a:ext>
            </a:extLst>
          </p:cNvPr>
          <p:cNvSpPr txBox="1"/>
          <p:nvPr/>
        </p:nvSpPr>
        <p:spPr>
          <a:xfrm>
            <a:off x="2567609" y="138483"/>
            <a:ext cx="173112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소개 및 개발 배경</a:t>
            </a:r>
            <a:endParaRPr lang="en-US" altLang="ko-KR" sz="15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4F6A9C5-4C67-4116-9C8F-169EC4D5FC08}"/>
              </a:ext>
            </a:extLst>
          </p:cNvPr>
          <p:cNvSpPr txBox="1"/>
          <p:nvPr/>
        </p:nvSpPr>
        <p:spPr>
          <a:xfrm>
            <a:off x="252250" y="2195596"/>
            <a:ext cx="19366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r">
              <a:defRPr sz="20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defRPr>
            </a:lvl1pPr>
          </a:lstStyle>
          <a:p>
            <a:r>
              <a:rPr lang="ko-KR" altLang="en-US" dirty="0"/>
              <a:t>이미지 저장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A3D0B4A-553F-45BD-93B4-CAA1C83A33C5}"/>
              </a:ext>
            </a:extLst>
          </p:cNvPr>
          <p:cNvSpPr txBox="1"/>
          <p:nvPr/>
        </p:nvSpPr>
        <p:spPr>
          <a:xfrm>
            <a:off x="252250" y="2827034"/>
            <a:ext cx="19366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이미지 출력</a:t>
            </a:r>
            <a:endParaRPr lang="en-US" altLang="ko-KR" sz="20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176E2980-3C92-43B7-BF4A-2CA30D2F2409}"/>
              </a:ext>
            </a:extLst>
          </p:cNvPr>
          <p:cNvSpPr/>
          <p:nvPr/>
        </p:nvSpPr>
        <p:spPr>
          <a:xfrm>
            <a:off x="241745" y="890656"/>
            <a:ext cx="2107300" cy="434636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56" name="직각 삼각형 55">
            <a:extLst>
              <a:ext uri="{FF2B5EF4-FFF2-40B4-BE49-F238E27FC236}">
                <a16:creationId xmlns:a16="http://schemas.microsoft.com/office/drawing/2014/main" id="{AB09598B-C740-4528-8FEF-F7817F17DFED}"/>
              </a:ext>
            </a:extLst>
          </p:cNvPr>
          <p:cNvSpPr/>
          <p:nvPr/>
        </p:nvSpPr>
        <p:spPr>
          <a:xfrm rot="5400000">
            <a:off x="2226755" y="1311863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996D19E3-DE65-4556-A4D9-EAC706679F0E}"/>
              </a:ext>
            </a:extLst>
          </p:cNvPr>
          <p:cNvSpPr txBox="1"/>
          <p:nvPr/>
        </p:nvSpPr>
        <p:spPr>
          <a:xfrm>
            <a:off x="252249" y="918011"/>
            <a:ext cx="19366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전체 프로세스</a:t>
            </a:r>
            <a:endParaRPr lang="en-US" altLang="ko-KR" sz="20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184880C-E63E-490C-95E5-137AF8C9CA8F}"/>
              </a:ext>
            </a:extLst>
          </p:cNvPr>
          <p:cNvSpPr txBox="1"/>
          <p:nvPr/>
        </p:nvSpPr>
        <p:spPr>
          <a:xfrm>
            <a:off x="4658770" y="138483"/>
            <a:ext cx="21789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프로그램 설명 및 시연</a:t>
            </a:r>
            <a:endParaRPr lang="en-US" altLang="ko-KR" sz="15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9F0CF9C-94FD-450E-BDCA-9D1FF86724C2}"/>
              </a:ext>
            </a:extLst>
          </p:cNvPr>
          <p:cNvSpPr txBox="1"/>
          <p:nvPr/>
        </p:nvSpPr>
        <p:spPr>
          <a:xfrm>
            <a:off x="7197720" y="138484"/>
            <a:ext cx="14834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주요 코드 설명</a:t>
            </a:r>
            <a:endParaRPr lang="en-US" altLang="ko-KR" sz="1500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78F0D294-95AF-4621-8D46-BAB90D264B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0557" y="1193332"/>
            <a:ext cx="5520880" cy="460849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4132C876-7453-4628-B0B9-0DC3F76D5124}"/>
              </a:ext>
            </a:extLst>
          </p:cNvPr>
          <p:cNvSpPr/>
          <p:nvPr/>
        </p:nvSpPr>
        <p:spPr>
          <a:xfrm>
            <a:off x="2910557" y="900815"/>
            <a:ext cx="1621087" cy="2925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solidFill>
                  <a:srgbClr val="272123"/>
                </a:solidFill>
              </a:rPr>
              <a:t>메뉴 형태 구성</a:t>
            </a:r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E3DA892A-8C17-4369-86F4-76B118716C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1662" y="3429000"/>
            <a:ext cx="3982006" cy="148610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817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>
            <a:cxnSpLocks/>
          </p:cNvCxnSpPr>
          <p:nvPr/>
        </p:nvCxnSpPr>
        <p:spPr>
          <a:xfrm>
            <a:off x="2207568" y="0"/>
            <a:ext cx="0" cy="6858000"/>
          </a:xfrm>
          <a:prstGeom prst="line">
            <a:avLst/>
          </a:prstGeom>
          <a:ln w="12700"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>
            <a:cxnSpLocks/>
          </p:cNvCxnSpPr>
          <p:nvPr/>
        </p:nvCxnSpPr>
        <p:spPr>
          <a:xfrm flipH="1">
            <a:off x="2216540" y="548680"/>
            <a:ext cx="9975460" cy="0"/>
          </a:xfrm>
          <a:prstGeom prst="line">
            <a:avLst/>
          </a:prstGeom>
          <a:ln w="12700"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E31F1101-E2AE-4CE9-9135-C38CB82B1E9F}"/>
              </a:ext>
            </a:extLst>
          </p:cNvPr>
          <p:cNvSpPr txBox="1"/>
          <p:nvPr/>
        </p:nvSpPr>
        <p:spPr>
          <a:xfrm>
            <a:off x="2567609" y="138483"/>
            <a:ext cx="173112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소개 및 개발 배경</a:t>
            </a:r>
            <a:endParaRPr lang="en-US" altLang="ko-KR" sz="15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858D002-55F2-43CC-9913-0198F74A1479}"/>
              </a:ext>
            </a:extLst>
          </p:cNvPr>
          <p:cNvSpPr txBox="1"/>
          <p:nvPr/>
        </p:nvSpPr>
        <p:spPr>
          <a:xfrm>
            <a:off x="4658770" y="138483"/>
            <a:ext cx="21789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프로그램 설명 및 시연</a:t>
            </a:r>
            <a:endParaRPr lang="en-US" altLang="ko-KR" sz="15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57FE25A-E904-49C0-89F3-8BF0C5428F00}"/>
              </a:ext>
            </a:extLst>
          </p:cNvPr>
          <p:cNvSpPr txBox="1"/>
          <p:nvPr/>
        </p:nvSpPr>
        <p:spPr>
          <a:xfrm>
            <a:off x="7197720" y="138484"/>
            <a:ext cx="14834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주요 코드 설명</a:t>
            </a:r>
            <a:endParaRPr lang="en-US" altLang="ko-KR" sz="1500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86D2815-CE48-417C-9E11-15C7476B2734}"/>
              </a:ext>
            </a:extLst>
          </p:cNvPr>
          <p:cNvSpPr txBox="1"/>
          <p:nvPr/>
        </p:nvSpPr>
        <p:spPr>
          <a:xfrm>
            <a:off x="252250" y="2195596"/>
            <a:ext cx="19366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r">
              <a:defRPr sz="20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defRPr>
            </a:lvl1pPr>
          </a:lstStyle>
          <a:p>
            <a:r>
              <a:rPr lang="ko-KR" altLang="en-US" dirty="0"/>
              <a:t>이미지 저장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9CADFA4-895D-49DC-B42F-C5B1F01E393D}"/>
              </a:ext>
            </a:extLst>
          </p:cNvPr>
          <p:cNvSpPr txBox="1"/>
          <p:nvPr/>
        </p:nvSpPr>
        <p:spPr>
          <a:xfrm>
            <a:off x="252250" y="2827034"/>
            <a:ext cx="19366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이미지 출력</a:t>
            </a:r>
            <a:endParaRPr lang="en-US" altLang="ko-KR" sz="20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A8FF9E9C-B882-4C57-A8C3-E2ECEA6E9204}"/>
              </a:ext>
            </a:extLst>
          </p:cNvPr>
          <p:cNvSpPr/>
          <p:nvPr/>
        </p:nvSpPr>
        <p:spPr>
          <a:xfrm>
            <a:off x="241745" y="1523620"/>
            <a:ext cx="2107300" cy="434636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55" name="직각 삼각형 54">
            <a:extLst>
              <a:ext uri="{FF2B5EF4-FFF2-40B4-BE49-F238E27FC236}">
                <a16:creationId xmlns:a16="http://schemas.microsoft.com/office/drawing/2014/main" id="{5A21939E-DB24-43E4-8C28-99A93DF254D2}"/>
              </a:ext>
            </a:extLst>
          </p:cNvPr>
          <p:cNvSpPr/>
          <p:nvPr/>
        </p:nvSpPr>
        <p:spPr>
          <a:xfrm rot="5400000">
            <a:off x="2226755" y="1944827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9FC23DF-C20B-45F4-8FE9-CB2CDDD0FE7E}"/>
              </a:ext>
            </a:extLst>
          </p:cNvPr>
          <p:cNvSpPr txBox="1"/>
          <p:nvPr/>
        </p:nvSpPr>
        <p:spPr>
          <a:xfrm>
            <a:off x="241745" y="1560389"/>
            <a:ext cx="19471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이미지 추출</a:t>
            </a:r>
            <a:endParaRPr lang="en-US" altLang="ko-KR" sz="20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F775015-E28B-4EF0-ABD0-13915154AB8D}"/>
              </a:ext>
            </a:extLst>
          </p:cNvPr>
          <p:cNvSpPr txBox="1"/>
          <p:nvPr/>
        </p:nvSpPr>
        <p:spPr>
          <a:xfrm>
            <a:off x="241745" y="918011"/>
            <a:ext cx="19471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전체 프로세스</a:t>
            </a:r>
            <a:endParaRPr lang="en-US" altLang="ko-KR" sz="20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DAB9C7EF-95D0-4A67-81CB-D17E1FE53546}"/>
              </a:ext>
            </a:extLst>
          </p:cNvPr>
          <p:cNvSpPr/>
          <p:nvPr/>
        </p:nvSpPr>
        <p:spPr>
          <a:xfrm>
            <a:off x="2910557" y="907063"/>
            <a:ext cx="300057" cy="28525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rgbClr val="272123"/>
                </a:solidFill>
              </a:rPr>
              <a:t>1</a:t>
            </a:r>
            <a:endParaRPr lang="ko-KR" altLang="en-US" sz="1500" b="1" dirty="0">
              <a:solidFill>
                <a:srgbClr val="272123"/>
              </a:solidFill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733100A6-3823-4159-934B-23029322797E}"/>
              </a:ext>
            </a:extLst>
          </p:cNvPr>
          <p:cNvSpPr/>
          <p:nvPr/>
        </p:nvSpPr>
        <p:spPr>
          <a:xfrm>
            <a:off x="3210613" y="907063"/>
            <a:ext cx="1321031" cy="285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 err="1">
                <a:solidFill>
                  <a:srgbClr val="272123"/>
                </a:solidFill>
              </a:rPr>
              <a:t>역투영</a:t>
            </a:r>
            <a:endParaRPr lang="ko-KR" altLang="en-US" sz="1500" b="1" dirty="0">
              <a:solidFill>
                <a:srgbClr val="272123"/>
              </a:solidFill>
            </a:endParaRPr>
          </a:p>
        </p:txBody>
      </p:sp>
      <p:pic>
        <p:nvPicPr>
          <p:cNvPr id="65" name="그림 64">
            <a:extLst>
              <a:ext uri="{FF2B5EF4-FFF2-40B4-BE49-F238E27FC236}">
                <a16:creationId xmlns:a16="http://schemas.microsoft.com/office/drawing/2014/main" id="{BE3D4B56-D628-4903-BFFC-AA99E95008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0557" y="1197399"/>
            <a:ext cx="8616160" cy="4609507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B717387C-86B9-4B24-A6A4-52BB85692AB6}"/>
              </a:ext>
            </a:extLst>
          </p:cNvPr>
          <p:cNvGrpSpPr/>
          <p:nvPr/>
        </p:nvGrpSpPr>
        <p:grpSpPr>
          <a:xfrm>
            <a:off x="6861662" y="4033642"/>
            <a:ext cx="4848902" cy="1773264"/>
            <a:chOff x="6350757" y="4033642"/>
            <a:chExt cx="4848902" cy="1773264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5C3FEE6E-F7C2-4750-97B6-00BEF8905A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50757" y="4330325"/>
              <a:ext cx="4848902" cy="147658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E165AA7E-8526-46EF-865D-012CF70B8D83}"/>
                </a:ext>
              </a:extLst>
            </p:cNvPr>
            <p:cNvSpPr/>
            <p:nvPr/>
          </p:nvSpPr>
          <p:spPr>
            <a:xfrm>
              <a:off x="6350757" y="4033642"/>
              <a:ext cx="300057" cy="285256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b="1" dirty="0">
                  <a:solidFill>
                    <a:srgbClr val="272123"/>
                  </a:solidFill>
                </a:rPr>
                <a:t>r</a:t>
              </a:r>
              <a:endParaRPr lang="ko-KR" altLang="en-US" sz="1500" b="1" dirty="0">
                <a:solidFill>
                  <a:srgbClr val="272123"/>
                </a:solidFill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51B31565-583D-419D-8633-44587D5461B1}"/>
                </a:ext>
              </a:extLst>
            </p:cNvPr>
            <p:cNvSpPr/>
            <p:nvPr/>
          </p:nvSpPr>
          <p:spPr>
            <a:xfrm>
              <a:off x="6650813" y="4033642"/>
              <a:ext cx="1321031" cy="28525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b="1" dirty="0">
                  <a:solidFill>
                    <a:srgbClr val="272123"/>
                  </a:solidFill>
                </a:rPr>
                <a:t>ROI </a:t>
              </a:r>
              <a:r>
                <a:rPr lang="ko-KR" altLang="en-US" sz="1500" b="1" dirty="0">
                  <a:solidFill>
                    <a:srgbClr val="272123"/>
                  </a:solidFill>
                </a:rPr>
                <a:t>선택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45779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50EBE1D-8C46-4C91-925A-C798CCF0C148}"/>
              </a:ext>
            </a:extLst>
          </p:cNvPr>
          <p:cNvSpPr/>
          <p:nvPr/>
        </p:nvSpPr>
        <p:spPr>
          <a:xfrm>
            <a:off x="-1" y="6697496"/>
            <a:ext cx="12192001" cy="200977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700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3960557-1863-4C85-833E-018F3E537DED}"/>
              </a:ext>
            </a:extLst>
          </p:cNvPr>
          <p:cNvSpPr/>
          <p:nvPr/>
        </p:nvSpPr>
        <p:spPr>
          <a:xfrm>
            <a:off x="0" y="-27384"/>
            <a:ext cx="12192001" cy="200977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700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37BC166-C2C9-45AB-8B95-3FD64A49CFF5}"/>
              </a:ext>
            </a:extLst>
          </p:cNvPr>
          <p:cNvSpPr txBox="1"/>
          <p:nvPr/>
        </p:nvSpPr>
        <p:spPr>
          <a:xfrm>
            <a:off x="1361067" y="2996952"/>
            <a:ext cx="3333024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7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INDEX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27559C6-2B8E-46CA-82FE-F4E2E19C1DAA}"/>
              </a:ext>
            </a:extLst>
          </p:cNvPr>
          <p:cNvSpPr txBox="1"/>
          <p:nvPr/>
        </p:nvSpPr>
        <p:spPr>
          <a:xfrm>
            <a:off x="4297319" y="2462517"/>
            <a:ext cx="4696772" cy="184101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lnSpc>
                <a:spcPct val="200000"/>
              </a:lnSpc>
              <a:buFont typeface="Arial" pitchFamily="34" charset="0"/>
              <a:buChar char="•"/>
            </a:pPr>
            <a:r>
              <a:rPr lang="ko-KR" altLang="en-US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소개 및 개발 배경</a:t>
            </a:r>
            <a:endParaRPr lang="en-US" altLang="ko-KR" sz="20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Arial" pitchFamily="34" charset="0"/>
              <a:buChar char="•"/>
            </a:pPr>
            <a:r>
              <a:rPr lang="ko-KR" altLang="en-US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프로그램 설명 및 시연</a:t>
            </a:r>
            <a:endParaRPr lang="en-US" altLang="ko-KR" sz="20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Arial" pitchFamily="34" charset="0"/>
              <a:buChar char="•"/>
            </a:pPr>
            <a:r>
              <a:rPr lang="ko-KR" altLang="en-US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프로그램 주요 코드 설명</a:t>
            </a:r>
            <a:endParaRPr lang="en-US" altLang="ko-KR" sz="20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470CB11-24BE-4783-A648-A893C6262BD3}"/>
              </a:ext>
            </a:extLst>
          </p:cNvPr>
          <p:cNvCxnSpPr>
            <a:cxnSpLocks/>
          </p:cNvCxnSpPr>
          <p:nvPr/>
        </p:nvCxnSpPr>
        <p:spPr>
          <a:xfrm>
            <a:off x="3809340" y="2462517"/>
            <a:ext cx="0" cy="1932965"/>
          </a:xfrm>
          <a:prstGeom prst="line">
            <a:avLst/>
          </a:prstGeom>
          <a:ln>
            <a:solidFill>
              <a:srgbClr val="272123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94162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7D92EF6-C363-44CA-A674-FB1BD4E083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0557" y="1192319"/>
            <a:ext cx="6317095" cy="5163172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5" name="직선 연결선 14"/>
          <p:cNvCxnSpPr>
            <a:cxnSpLocks/>
          </p:cNvCxnSpPr>
          <p:nvPr/>
        </p:nvCxnSpPr>
        <p:spPr>
          <a:xfrm>
            <a:off x="2207568" y="0"/>
            <a:ext cx="0" cy="6858000"/>
          </a:xfrm>
          <a:prstGeom prst="line">
            <a:avLst/>
          </a:prstGeom>
          <a:ln w="12700"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>
            <a:cxnSpLocks/>
          </p:cNvCxnSpPr>
          <p:nvPr/>
        </p:nvCxnSpPr>
        <p:spPr>
          <a:xfrm flipH="1">
            <a:off x="2216540" y="548680"/>
            <a:ext cx="9975460" cy="0"/>
          </a:xfrm>
          <a:prstGeom prst="line">
            <a:avLst/>
          </a:prstGeom>
          <a:ln w="12700"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883ABC15-6C7E-4AB7-AF54-79F3530293B8}"/>
              </a:ext>
            </a:extLst>
          </p:cNvPr>
          <p:cNvSpPr txBox="1"/>
          <p:nvPr/>
        </p:nvSpPr>
        <p:spPr>
          <a:xfrm>
            <a:off x="2567609" y="138483"/>
            <a:ext cx="173112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소개 및 개발 배경</a:t>
            </a:r>
            <a:endParaRPr lang="en-US" altLang="ko-KR" sz="15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2B26AA5-28F3-432B-858B-ACAFA1D83F7E}"/>
              </a:ext>
            </a:extLst>
          </p:cNvPr>
          <p:cNvSpPr txBox="1"/>
          <p:nvPr/>
        </p:nvSpPr>
        <p:spPr>
          <a:xfrm>
            <a:off x="4658770" y="138483"/>
            <a:ext cx="21789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프로그램 설명 및 시연</a:t>
            </a:r>
            <a:endParaRPr lang="en-US" altLang="ko-KR" sz="15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F9B62D2-8696-4093-BE9F-DCEE6F6334A8}"/>
              </a:ext>
            </a:extLst>
          </p:cNvPr>
          <p:cNvSpPr txBox="1"/>
          <p:nvPr/>
        </p:nvSpPr>
        <p:spPr>
          <a:xfrm>
            <a:off x="7197720" y="138484"/>
            <a:ext cx="14834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주요 코드 설명</a:t>
            </a:r>
            <a:endParaRPr lang="en-US" altLang="ko-KR" sz="1500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4BEAFA7-8ECE-4776-8A0B-C334E4F5B156}"/>
              </a:ext>
            </a:extLst>
          </p:cNvPr>
          <p:cNvSpPr txBox="1"/>
          <p:nvPr/>
        </p:nvSpPr>
        <p:spPr>
          <a:xfrm>
            <a:off x="252250" y="2195596"/>
            <a:ext cx="19366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r">
              <a:defRPr sz="20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defRPr>
            </a:lvl1pPr>
          </a:lstStyle>
          <a:p>
            <a:r>
              <a:rPr lang="ko-KR" altLang="en-US" dirty="0"/>
              <a:t>이미지 저장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DAB342D-6477-4B69-BCD0-02439289B1E2}"/>
              </a:ext>
            </a:extLst>
          </p:cNvPr>
          <p:cNvSpPr txBox="1"/>
          <p:nvPr/>
        </p:nvSpPr>
        <p:spPr>
          <a:xfrm>
            <a:off x="252250" y="2827034"/>
            <a:ext cx="19366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이미지 출력</a:t>
            </a:r>
            <a:endParaRPr lang="en-US" altLang="ko-KR" sz="20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86E842F-9580-4A8E-9DC3-89EE7BDE8395}"/>
              </a:ext>
            </a:extLst>
          </p:cNvPr>
          <p:cNvSpPr/>
          <p:nvPr/>
        </p:nvSpPr>
        <p:spPr>
          <a:xfrm>
            <a:off x="241745" y="1523620"/>
            <a:ext cx="2107300" cy="434636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42" name="직각 삼각형 41">
            <a:extLst>
              <a:ext uri="{FF2B5EF4-FFF2-40B4-BE49-F238E27FC236}">
                <a16:creationId xmlns:a16="http://schemas.microsoft.com/office/drawing/2014/main" id="{02F9A8B4-BD71-4433-A45C-4CAD0D7CBE0F}"/>
              </a:ext>
            </a:extLst>
          </p:cNvPr>
          <p:cNvSpPr/>
          <p:nvPr/>
        </p:nvSpPr>
        <p:spPr>
          <a:xfrm rot="5400000">
            <a:off x="2226755" y="1944827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D3B8676-6018-41E4-AF97-0930FC371614}"/>
              </a:ext>
            </a:extLst>
          </p:cNvPr>
          <p:cNvSpPr txBox="1"/>
          <p:nvPr/>
        </p:nvSpPr>
        <p:spPr>
          <a:xfrm>
            <a:off x="241745" y="1560389"/>
            <a:ext cx="19471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이미지 추출</a:t>
            </a:r>
            <a:endParaRPr lang="en-US" altLang="ko-KR" sz="20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0B5FED8-3645-4A19-BFC1-5CF7BA536F6A}"/>
              </a:ext>
            </a:extLst>
          </p:cNvPr>
          <p:cNvSpPr txBox="1"/>
          <p:nvPr/>
        </p:nvSpPr>
        <p:spPr>
          <a:xfrm>
            <a:off x="241745" y="918011"/>
            <a:ext cx="19471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전체 프로세스</a:t>
            </a:r>
            <a:endParaRPr lang="en-US" altLang="ko-KR" sz="20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19272579-A593-40FF-AE22-EAEEB82CDF44}"/>
              </a:ext>
            </a:extLst>
          </p:cNvPr>
          <p:cNvSpPr/>
          <p:nvPr/>
        </p:nvSpPr>
        <p:spPr>
          <a:xfrm>
            <a:off x="2910557" y="907063"/>
            <a:ext cx="300057" cy="28525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rgbClr val="272123"/>
                </a:solidFill>
              </a:rPr>
              <a:t>2</a:t>
            </a:r>
            <a:endParaRPr lang="ko-KR" altLang="en-US" sz="1500" b="1" dirty="0">
              <a:solidFill>
                <a:srgbClr val="272123"/>
              </a:solidFill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E8750BDE-DBFC-462E-8C74-CDAE3816725F}"/>
              </a:ext>
            </a:extLst>
          </p:cNvPr>
          <p:cNvSpPr/>
          <p:nvPr/>
        </p:nvSpPr>
        <p:spPr>
          <a:xfrm>
            <a:off x="3210613" y="907063"/>
            <a:ext cx="1321031" cy="285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 err="1">
                <a:solidFill>
                  <a:srgbClr val="272123"/>
                </a:solidFill>
              </a:rPr>
              <a:t>쓰레시홀드</a:t>
            </a:r>
            <a:endParaRPr lang="ko-KR" altLang="en-US" sz="1500" b="1" dirty="0">
              <a:solidFill>
                <a:srgbClr val="272123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BEAEB8B-D642-43C5-88D4-0B82398DF7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0137" y="2874670"/>
            <a:ext cx="3801005" cy="70494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9884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758CC87-CD62-46DA-9A38-99A12921CC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0557" y="1192319"/>
            <a:ext cx="5849166" cy="5048955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5" name="직선 연결선 14"/>
          <p:cNvCxnSpPr>
            <a:cxnSpLocks/>
          </p:cNvCxnSpPr>
          <p:nvPr/>
        </p:nvCxnSpPr>
        <p:spPr>
          <a:xfrm>
            <a:off x="2207568" y="0"/>
            <a:ext cx="0" cy="6858000"/>
          </a:xfrm>
          <a:prstGeom prst="line">
            <a:avLst/>
          </a:prstGeom>
          <a:ln w="12700"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>
            <a:cxnSpLocks/>
          </p:cNvCxnSpPr>
          <p:nvPr/>
        </p:nvCxnSpPr>
        <p:spPr>
          <a:xfrm flipH="1">
            <a:off x="2216540" y="548680"/>
            <a:ext cx="9975460" cy="0"/>
          </a:xfrm>
          <a:prstGeom prst="line">
            <a:avLst/>
          </a:prstGeom>
          <a:ln w="12700"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883ABC15-6C7E-4AB7-AF54-79F3530293B8}"/>
              </a:ext>
            </a:extLst>
          </p:cNvPr>
          <p:cNvSpPr txBox="1"/>
          <p:nvPr/>
        </p:nvSpPr>
        <p:spPr>
          <a:xfrm>
            <a:off x="2567609" y="138483"/>
            <a:ext cx="173112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소개 및 개발 배경</a:t>
            </a:r>
            <a:endParaRPr lang="en-US" altLang="ko-KR" sz="15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2B26AA5-28F3-432B-858B-ACAFA1D83F7E}"/>
              </a:ext>
            </a:extLst>
          </p:cNvPr>
          <p:cNvSpPr txBox="1"/>
          <p:nvPr/>
        </p:nvSpPr>
        <p:spPr>
          <a:xfrm>
            <a:off x="4658770" y="138483"/>
            <a:ext cx="21789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프로그램 설명 및 시연</a:t>
            </a:r>
            <a:endParaRPr lang="en-US" altLang="ko-KR" sz="15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F9B62D2-8696-4093-BE9F-DCEE6F6334A8}"/>
              </a:ext>
            </a:extLst>
          </p:cNvPr>
          <p:cNvSpPr txBox="1"/>
          <p:nvPr/>
        </p:nvSpPr>
        <p:spPr>
          <a:xfrm>
            <a:off x="7197720" y="138484"/>
            <a:ext cx="14834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주요 코드 설명</a:t>
            </a:r>
            <a:endParaRPr lang="en-US" altLang="ko-KR" sz="1500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4BEAFA7-8ECE-4776-8A0B-C334E4F5B156}"/>
              </a:ext>
            </a:extLst>
          </p:cNvPr>
          <p:cNvSpPr txBox="1"/>
          <p:nvPr/>
        </p:nvSpPr>
        <p:spPr>
          <a:xfrm>
            <a:off x="252250" y="2195596"/>
            <a:ext cx="19366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r">
              <a:defRPr sz="20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defRPr>
            </a:lvl1pPr>
          </a:lstStyle>
          <a:p>
            <a:r>
              <a:rPr lang="ko-KR" altLang="en-US" dirty="0"/>
              <a:t>이미지 저장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DAB342D-6477-4B69-BCD0-02439289B1E2}"/>
              </a:ext>
            </a:extLst>
          </p:cNvPr>
          <p:cNvSpPr txBox="1"/>
          <p:nvPr/>
        </p:nvSpPr>
        <p:spPr>
          <a:xfrm>
            <a:off x="252250" y="2827034"/>
            <a:ext cx="19366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이미지 출력</a:t>
            </a:r>
            <a:endParaRPr lang="en-US" altLang="ko-KR" sz="20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86E842F-9580-4A8E-9DC3-89EE7BDE8395}"/>
              </a:ext>
            </a:extLst>
          </p:cNvPr>
          <p:cNvSpPr/>
          <p:nvPr/>
        </p:nvSpPr>
        <p:spPr>
          <a:xfrm>
            <a:off x="241745" y="1523620"/>
            <a:ext cx="2107300" cy="434636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42" name="직각 삼각형 41">
            <a:extLst>
              <a:ext uri="{FF2B5EF4-FFF2-40B4-BE49-F238E27FC236}">
                <a16:creationId xmlns:a16="http://schemas.microsoft.com/office/drawing/2014/main" id="{02F9A8B4-BD71-4433-A45C-4CAD0D7CBE0F}"/>
              </a:ext>
            </a:extLst>
          </p:cNvPr>
          <p:cNvSpPr/>
          <p:nvPr/>
        </p:nvSpPr>
        <p:spPr>
          <a:xfrm rot="5400000">
            <a:off x="2226755" y="1944827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D3B8676-6018-41E4-AF97-0930FC371614}"/>
              </a:ext>
            </a:extLst>
          </p:cNvPr>
          <p:cNvSpPr txBox="1"/>
          <p:nvPr/>
        </p:nvSpPr>
        <p:spPr>
          <a:xfrm>
            <a:off x="241745" y="1560389"/>
            <a:ext cx="19471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이미지 추출</a:t>
            </a:r>
            <a:endParaRPr lang="en-US" altLang="ko-KR" sz="20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0B5FED8-3645-4A19-BFC1-5CF7BA536F6A}"/>
              </a:ext>
            </a:extLst>
          </p:cNvPr>
          <p:cNvSpPr txBox="1"/>
          <p:nvPr/>
        </p:nvSpPr>
        <p:spPr>
          <a:xfrm>
            <a:off x="241745" y="918011"/>
            <a:ext cx="19471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전체 프로세스</a:t>
            </a:r>
            <a:endParaRPr lang="en-US" altLang="ko-KR" sz="20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19272579-A593-40FF-AE22-EAEEB82CDF44}"/>
              </a:ext>
            </a:extLst>
          </p:cNvPr>
          <p:cNvSpPr/>
          <p:nvPr/>
        </p:nvSpPr>
        <p:spPr>
          <a:xfrm>
            <a:off x="2910557" y="907063"/>
            <a:ext cx="300057" cy="28525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rgbClr val="272123"/>
                </a:solidFill>
              </a:rPr>
              <a:t>3</a:t>
            </a:r>
            <a:endParaRPr lang="ko-KR" altLang="en-US" sz="1500" b="1" dirty="0">
              <a:solidFill>
                <a:srgbClr val="272123"/>
              </a:solidFill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E8750BDE-DBFC-462E-8C74-CDAE3816725F}"/>
              </a:ext>
            </a:extLst>
          </p:cNvPr>
          <p:cNvSpPr/>
          <p:nvPr/>
        </p:nvSpPr>
        <p:spPr>
          <a:xfrm>
            <a:off x="3210613" y="907063"/>
            <a:ext cx="1321031" cy="285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 err="1">
                <a:solidFill>
                  <a:srgbClr val="272123"/>
                </a:solidFill>
              </a:rPr>
              <a:t>hsv</a:t>
            </a:r>
            <a:r>
              <a:rPr lang="en-US" altLang="ko-KR" sz="1500" b="1" dirty="0">
                <a:solidFill>
                  <a:srgbClr val="272123"/>
                </a:solidFill>
              </a:rPr>
              <a:t> </a:t>
            </a:r>
            <a:r>
              <a:rPr lang="ko-KR" altLang="en-US" sz="1500" b="1" dirty="0" err="1">
                <a:solidFill>
                  <a:srgbClr val="272123"/>
                </a:solidFill>
              </a:rPr>
              <a:t>마스킹</a:t>
            </a:r>
            <a:endParaRPr lang="ko-KR" altLang="en-US" sz="1500" b="1" dirty="0">
              <a:solidFill>
                <a:srgbClr val="272123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FE63B6E-6534-42C9-8A3B-CAAFA9B12C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4824" y="945594"/>
            <a:ext cx="5071957" cy="162832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59441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>
            <a:cxnSpLocks/>
          </p:cNvCxnSpPr>
          <p:nvPr/>
        </p:nvCxnSpPr>
        <p:spPr>
          <a:xfrm>
            <a:off x="2207568" y="0"/>
            <a:ext cx="0" cy="6858000"/>
          </a:xfrm>
          <a:prstGeom prst="line">
            <a:avLst/>
          </a:prstGeom>
          <a:ln w="12700"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>
            <a:cxnSpLocks/>
          </p:cNvCxnSpPr>
          <p:nvPr/>
        </p:nvCxnSpPr>
        <p:spPr>
          <a:xfrm flipH="1">
            <a:off x="2216540" y="548680"/>
            <a:ext cx="9975460" cy="0"/>
          </a:xfrm>
          <a:prstGeom prst="line">
            <a:avLst/>
          </a:prstGeom>
          <a:ln w="12700"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FC4AE0C2-5FED-4F4A-9EB7-5096B4F91CC4}"/>
              </a:ext>
            </a:extLst>
          </p:cNvPr>
          <p:cNvSpPr txBox="1"/>
          <p:nvPr/>
        </p:nvSpPr>
        <p:spPr>
          <a:xfrm>
            <a:off x="2567609" y="138483"/>
            <a:ext cx="173112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소개 및 개발 배경</a:t>
            </a:r>
            <a:endParaRPr lang="en-US" altLang="ko-KR" sz="15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29ED771-C245-4293-A953-9AE1FAFF0B27}"/>
              </a:ext>
            </a:extLst>
          </p:cNvPr>
          <p:cNvSpPr txBox="1"/>
          <p:nvPr/>
        </p:nvSpPr>
        <p:spPr>
          <a:xfrm>
            <a:off x="4658770" y="138483"/>
            <a:ext cx="21789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프로그램 설명 및 시연</a:t>
            </a:r>
            <a:endParaRPr lang="en-US" altLang="ko-KR" sz="15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64F56B9-A3A6-449A-B698-F30767FC17E7}"/>
              </a:ext>
            </a:extLst>
          </p:cNvPr>
          <p:cNvSpPr txBox="1"/>
          <p:nvPr/>
        </p:nvSpPr>
        <p:spPr>
          <a:xfrm>
            <a:off x="7197720" y="138484"/>
            <a:ext cx="14834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주요 코드 설명</a:t>
            </a:r>
            <a:endParaRPr lang="en-US" altLang="ko-KR" sz="1500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F8C81E8-25CB-4E48-BEDB-71A6EB501770}"/>
              </a:ext>
            </a:extLst>
          </p:cNvPr>
          <p:cNvSpPr txBox="1"/>
          <p:nvPr/>
        </p:nvSpPr>
        <p:spPr>
          <a:xfrm>
            <a:off x="252250" y="2827034"/>
            <a:ext cx="19366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이미지 출력</a:t>
            </a:r>
            <a:endParaRPr lang="en-US" altLang="ko-KR" sz="20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5E850D7-97B8-4F64-B300-FF534F896EB2}"/>
              </a:ext>
            </a:extLst>
          </p:cNvPr>
          <p:cNvSpPr txBox="1"/>
          <p:nvPr/>
        </p:nvSpPr>
        <p:spPr>
          <a:xfrm>
            <a:off x="241745" y="918011"/>
            <a:ext cx="19471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전체 프로세스</a:t>
            </a:r>
            <a:endParaRPr lang="en-US" altLang="ko-KR" sz="20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DDF40BFF-FC31-4924-9C08-DC587FF08E53}"/>
              </a:ext>
            </a:extLst>
          </p:cNvPr>
          <p:cNvSpPr/>
          <p:nvPr/>
        </p:nvSpPr>
        <p:spPr>
          <a:xfrm>
            <a:off x="252249" y="2178333"/>
            <a:ext cx="2096794" cy="434636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53" name="직각 삼각형 52">
            <a:extLst>
              <a:ext uri="{FF2B5EF4-FFF2-40B4-BE49-F238E27FC236}">
                <a16:creationId xmlns:a16="http://schemas.microsoft.com/office/drawing/2014/main" id="{803724EB-0637-4B45-B12A-8FA75F83253D}"/>
              </a:ext>
            </a:extLst>
          </p:cNvPr>
          <p:cNvSpPr/>
          <p:nvPr/>
        </p:nvSpPr>
        <p:spPr>
          <a:xfrm rot="5400000">
            <a:off x="2226755" y="2609656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C2C7A7A-FDDF-4851-8623-055B56E76A96}"/>
              </a:ext>
            </a:extLst>
          </p:cNvPr>
          <p:cNvSpPr txBox="1"/>
          <p:nvPr/>
        </p:nvSpPr>
        <p:spPr>
          <a:xfrm>
            <a:off x="252250" y="2195596"/>
            <a:ext cx="19366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이미지 저장</a:t>
            </a:r>
            <a:endParaRPr lang="ko-KR" altLang="en-US" sz="20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561D58B-6A51-441D-9984-2C44786DC862}"/>
              </a:ext>
            </a:extLst>
          </p:cNvPr>
          <p:cNvSpPr txBox="1"/>
          <p:nvPr/>
        </p:nvSpPr>
        <p:spPr>
          <a:xfrm>
            <a:off x="244345" y="1560389"/>
            <a:ext cx="19445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이미지 추출</a:t>
            </a:r>
            <a:endParaRPr lang="en-US" altLang="ko-KR" sz="20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647E897F-F15B-4D80-B547-4AFB960A48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0557" y="5108274"/>
            <a:ext cx="7278116" cy="114316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1" name="직사각형 40">
            <a:extLst>
              <a:ext uri="{FF2B5EF4-FFF2-40B4-BE49-F238E27FC236}">
                <a16:creationId xmlns:a16="http://schemas.microsoft.com/office/drawing/2014/main" id="{E4FFFD5A-ECA3-46CA-B98F-1177789EED98}"/>
              </a:ext>
            </a:extLst>
          </p:cNvPr>
          <p:cNvSpPr/>
          <p:nvPr/>
        </p:nvSpPr>
        <p:spPr>
          <a:xfrm>
            <a:off x="2910557" y="4818944"/>
            <a:ext cx="300057" cy="28525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rgbClr val="272123"/>
                </a:solidFill>
              </a:rPr>
              <a:t>s</a:t>
            </a:r>
            <a:endParaRPr lang="ko-KR" altLang="en-US" sz="1500" b="1" dirty="0">
              <a:solidFill>
                <a:srgbClr val="272123"/>
              </a:solidFill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ADA5EC1-B137-4720-96C4-C90A5B0AE301}"/>
              </a:ext>
            </a:extLst>
          </p:cNvPr>
          <p:cNvSpPr/>
          <p:nvPr/>
        </p:nvSpPr>
        <p:spPr>
          <a:xfrm>
            <a:off x="3210613" y="4818944"/>
            <a:ext cx="1544267" cy="285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solidFill>
                  <a:srgbClr val="272123"/>
                </a:solidFill>
              </a:rPr>
              <a:t>이미지 저장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D723575-A18F-41D5-999F-D5DEC5DE2E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0557" y="1202479"/>
            <a:ext cx="6249272" cy="276263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8" name="직사각형 47">
            <a:extLst>
              <a:ext uri="{FF2B5EF4-FFF2-40B4-BE49-F238E27FC236}">
                <a16:creationId xmlns:a16="http://schemas.microsoft.com/office/drawing/2014/main" id="{70983E9C-1CC2-4B7B-9286-1E70E7FB279F}"/>
              </a:ext>
            </a:extLst>
          </p:cNvPr>
          <p:cNvSpPr/>
          <p:nvPr/>
        </p:nvSpPr>
        <p:spPr>
          <a:xfrm>
            <a:off x="2910557" y="907063"/>
            <a:ext cx="300057" cy="28525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rgbClr val="272123"/>
                </a:solidFill>
              </a:rPr>
              <a:t>s</a:t>
            </a:r>
            <a:endParaRPr lang="ko-KR" altLang="en-US" sz="1500" b="1" dirty="0">
              <a:solidFill>
                <a:srgbClr val="272123"/>
              </a:solidFill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BEB40FE0-E2DD-4448-81CD-95D2F585904E}"/>
              </a:ext>
            </a:extLst>
          </p:cNvPr>
          <p:cNvSpPr/>
          <p:nvPr/>
        </p:nvSpPr>
        <p:spPr>
          <a:xfrm>
            <a:off x="3210613" y="907063"/>
            <a:ext cx="1544267" cy="285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solidFill>
                  <a:srgbClr val="272123"/>
                </a:solidFill>
              </a:rPr>
              <a:t>임시 영역 저장</a:t>
            </a:r>
          </a:p>
        </p:txBody>
      </p:sp>
      <p:pic>
        <p:nvPicPr>
          <p:cNvPr id="50" name="그림 49">
            <a:extLst>
              <a:ext uri="{FF2B5EF4-FFF2-40B4-BE49-F238E27FC236}">
                <a16:creationId xmlns:a16="http://schemas.microsoft.com/office/drawing/2014/main" id="{96922360-4FE5-4D30-9437-26047642AA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4424" y="3522560"/>
            <a:ext cx="3124636" cy="134321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1" name="직사각형 50">
            <a:extLst>
              <a:ext uri="{FF2B5EF4-FFF2-40B4-BE49-F238E27FC236}">
                <a16:creationId xmlns:a16="http://schemas.microsoft.com/office/drawing/2014/main" id="{CD43F6FA-03A2-41C2-8D74-BCE33CCAF68C}"/>
              </a:ext>
            </a:extLst>
          </p:cNvPr>
          <p:cNvSpPr/>
          <p:nvPr/>
        </p:nvSpPr>
        <p:spPr>
          <a:xfrm>
            <a:off x="9075841" y="3227144"/>
            <a:ext cx="673219" cy="285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solidFill>
                  <a:srgbClr val="272123"/>
                </a:solidFill>
              </a:rPr>
              <a:t>호출</a:t>
            </a:r>
          </a:p>
        </p:txBody>
      </p:sp>
    </p:spTree>
    <p:extLst>
      <p:ext uri="{BB962C8B-B14F-4D97-AF65-F5344CB8AC3E}">
        <p14:creationId xmlns:p14="http://schemas.microsoft.com/office/powerpoint/2010/main" val="529481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>
            <a:cxnSpLocks/>
          </p:cNvCxnSpPr>
          <p:nvPr/>
        </p:nvCxnSpPr>
        <p:spPr>
          <a:xfrm>
            <a:off x="2207568" y="0"/>
            <a:ext cx="0" cy="6858000"/>
          </a:xfrm>
          <a:prstGeom prst="line">
            <a:avLst/>
          </a:prstGeom>
          <a:ln w="12700"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>
            <a:cxnSpLocks/>
          </p:cNvCxnSpPr>
          <p:nvPr/>
        </p:nvCxnSpPr>
        <p:spPr>
          <a:xfrm flipH="1">
            <a:off x="2216540" y="548680"/>
            <a:ext cx="9975460" cy="0"/>
          </a:xfrm>
          <a:prstGeom prst="line">
            <a:avLst/>
          </a:prstGeom>
          <a:ln w="12700"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FC4AE0C2-5FED-4F4A-9EB7-5096B4F91CC4}"/>
              </a:ext>
            </a:extLst>
          </p:cNvPr>
          <p:cNvSpPr txBox="1"/>
          <p:nvPr/>
        </p:nvSpPr>
        <p:spPr>
          <a:xfrm>
            <a:off x="2567609" y="138483"/>
            <a:ext cx="173112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소개 및 개발 배경</a:t>
            </a:r>
            <a:endParaRPr lang="en-US" altLang="ko-KR" sz="15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29ED771-C245-4293-A953-9AE1FAFF0B27}"/>
              </a:ext>
            </a:extLst>
          </p:cNvPr>
          <p:cNvSpPr txBox="1"/>
          <p:nvPr/>
        </p:nvSpPr>
        <p:spPr>
          <a:xfrm>
            <a:off x="4658770" y="138483"/>
            <a:ext cx="21789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프로그램 설명 및 시연</a:t>
            </a:r>
            <a:endParaRPr lang="en-US" altLang="ko-KR" sz="15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64F56B9-A3A6-449A-B698-F30767FC17E7}"/>
              </a:ext>
            </a:extLst>
          </p:cNvPr>
          <p:cNvSpPr txBox="1"/>
          <p:nvPr/>
        </p:nvSpPr>
        <p:spPr>
          <a:xfrm>
            <a:off x="7197720" y="138484"/>
            <a:ext cx="14834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주요 코드 설명</a:t>
            </a:r>
            <a:endParaRPr lang="en-US" altLang="ko-KR" sz="1500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5E850D7-97B8-4F64-B300-FF534F896EB2}"/>
              </a:ext>
            </a:extLst>
          </p:cNvPr>
          <p:cNvSpPr txBox="1"/>
          <p:nvPr/>
        </p:nvSpPr>
        <p:spPr>
          <a:xfrm>
            <a:off x="241745" y="918011"/>
            <a:ext cx="19471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전체 프로세스</a:t>
            </a:r>
            <a:endParaRPr lang="en-US" altLang="ko-KR" sz="20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561D58B-6A51-441D-9984-2C44786DC862}"/>
              </a:ext>
            </a:extLst>
          </p:cNvPr>
          <p:cNvSpPr txBox="1"/>
          <p:nvPr/>
        </p:nvSpPr>
        <p:spPr>
          <a:xfrm>
            <a:off x="244345" y="1560389"/>
            <a:ext cx="19445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이미지 추출</a:t>
            </a:r>
            <a:endParaRPr lang="en-US" altLang="ko-KR" sz="20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C59CE97-5EA6-48FF-9E98-87861B427F10}"/>
              </a:ext>
            </a:extLst>
          </p:cNvPr>
          <p:cNvSpPr txBox="1"/>
          <p:nvPr/>
        </p:nvSpPr>
        <p:spPr>
          <a:xfrm>
            <a:off x="252250" y="2193711"/>
            <a:ext cx="19366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이미지 저장</a:t>
            </a:r>
            <a:endParaRPr lang="en-US" altLang="ko-KR" sz="20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B3385BCF-C6CF-4F11-969D-47F7732B8678}"/>
              </a:ext>
            </a:extLst>
          </p:cNvPr>
          <p:cNvSpPr/>
          <p:nvPr/>
        </p:nvSpPr>
        <p:spPr>
          <a:xfrm>
            <a:off x="252249" y="2803448"/>
            <a:ext cx="2096794" cy="434636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45" name="직각 삼각형 44">
            <a:extLst>
              <a:ext uri="{FF2B5EF4-FFF2-40B4-BE49-F238E27FC236}">
                <a16:creationId xmlns:a16="http://schemas.microsoft.com/office/drawing/2014/main" id="{89BDF6BE-C370-4CEC-9703-760B1C2A075C}"/>
              </a:ext>
            </a:extLst>
          </p:cNvPr>
          <p:cNvSpPr/>
          <p:nvPr/>
        </p:nvSpPr>
        <p:spPr>
          <a:xfrm rot="5400000">
            <a:off x="2226755" y="3234771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3B80703-253B-455F-9C94-9955CE49E385}"/>
              </a:ext>
            </a:extLst>
          </p:cNvPr>
          <p:cNvSpPr txBox="1"/>
          <p:nvPr/>
        </p:nvSpPr>
        <p:spPr>
          <a:xfrm>
            <a:off x="252250" y="2820711"/>
            <a:ext cx="19366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이미지 출력</a:t>
            </a:r>
            <a:endParaRPr lang="ko-KR" altLang="en-US" sz="20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C5A8453-57D9-4559-BF85-C65665A2BE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0557" y="1192320"/>
            <a:ext cx="4737700" cy="430414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EE7F145-A9DF-4D55-B736-6FBB98F4C1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8257" y="1192319"/>
            <a:ext cx="4397976" cy="430413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7" name="직사각형 46">
            <a:extLst>
              <a:ext uri="{FF2B5EF4-FFF2-40B4-BE49-F238E27FC236}">
                <a16:creationId xmlns:a16="http://schemas.microsoft.com/office/drawing/2014/main" id="{07CE81A8-A9AA-4189-AAF0-5A0B2234C523}"/>
              </a:ext>
            </a:extLst>
          </p:cNvPr>
          <p:cNvSpPr/>
          <p:nvPr/>
        </p:nvSpPr>
        <p:spPr>
          <a:xfrm>
            <a:off x="2910557" y="907063"/>
            <a:ext cx="300057" cy="28525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solidFill>
                  <a:srgbClr val="272123"/>
                </a:solidFill>
              </a:rPr>
              <a:t>우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BD013D8B-F6D3-493C-81A9-BE02BCA7EF7C}"/>
              </a:ext>
            </a:extLst>
          </p:cNvPr>
          <p:cNvSpPr/>
          <p:nvPr/>
        </p:nvSpPr>
        <p:spPr>
          <a:xfrm>
            <a:off x="3210613" y="907063"/>
            <a:ext cx="1544267" cy="285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solidFill>
                  <a:srgbClr val="272123"/>
                </a:solidFill>
              </a:rPr>
              <a:t>마우스 클릭</a:t>
            </a:r>
          </a:p>
        </p:txBody>
      </p:sp>
    </p:spTree>
    <p:extLst>
      <p:ext uri="{BB962C8B-B14F-4D97-AF65-F5344CB8AC3E}">
        <p14:creationId xmlns:p14="http://schemas.microsoft.com/office/powerpoint/2010/main" val="1369288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1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857995" y="3005599"/>
            <a:ext cx="6476010" cy="941803"/>
            <a:chOff x="3720990" y="3152001"/>
            <a:chExt cx="1710368" cy="941803"/>
          </a:xfrm>
        </p:grpSpPr>
        <p:sp>
          <p:nvSpPr>
            <p:cNvPr id="4" name="TextBox 3"/>
            <p:cNvSpPr txBox="1"/>
            <p:nvPr/>
          </p:nvSpPr>
          <p:spPr>
            <a:xfrm>
              <a:off x="3720990" y="3152001"/>
              <a:ext cx="171036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000" b="1" dirty="0">
                  <a:ln>
                    <a:solidFill>
                      <a:schemeClr val="bg1">
                        <a:lumMod val="85000"/>
                        <a:alpha val="3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+mn-ea"/>
                </a:rPr>
                <a:t>소개 및 개발 배경</a:t>
              </a:r>
              <a:endParaRPr lang="en-US" altLang="ko-KR" sz="3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720990" y="3724472"/>
              <a:ext cx="17103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bg1">
                        <a:lumMod val="85000"/>
                        <a:alpha val="3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+mn-ea"/>
                </a:rPr>
                <a:t>Introduction, technology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36861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>
            <a:cxnSpLocks/>
          </p:cNvCxnSpPr>
          <p:nvPr/>
        </p:nvCxnSpPr>
        <p:spPr>
          <a:xfrm>
            <a:off x="2207568" y="0"/>
            <a:ext cx="0" cy="6858000"/>
          </a:xfrm>
          <a:prstGeom prst="line">
            <a:avLst/>
          </a:prstGeom>
          <a:ln w="12700"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>
            <a:cxnSpLocks/>
          </p:cNvCxnSpPr>
          <p:nvPr/>
        </p:nvCxnSpPr>
        <p:spPr>
          <a:xfrm flipH="1">
            <a:off x="2216540" y="548680"/>
            <a:ext cx="9975460" cy="0"/>
          </a:xfrm>
          <a:prstGeom prst="line">
            <a:avLst/>
          </a:prstGeom>
          <a:ln w="12700"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567609" y="138483"/>
            <a:ext cx="173112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소개 및 개발 배경</a:t>
            </a:r>
            <a:endParaRPr lang="en-US" altLang="ko-KR" sz="1500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837404" y="890656"/>
            <a:ext cx="1511640" cy="434636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9" name="직각 삼각형 8"/>
          <p:cNvSpPr/>
          <p:nvPr/>
        </p:nvSpPr>
        <p:spPr>
          <a:xfrm rot="5400000">
            <a:off x="2226755" y="1311863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997532" y="918011"/>
            <a:ext cx="11913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주제</a:t>
            </a:r>
            <a:endParaRPr lang="en-US" altLang="ko-KR" sz="20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37403" y="1560389"/>
            <a:ext cx="13515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선정 이유</a:t>
            </a:r>
            <a:endParaRPr lang="en-US" altLang="ko-KR" sz="20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4437A7E-3480-4C28-AAD6-9F5DE44697E1}"/>
              </a:ext>
            </a:extLst>
          </p:cNvPr>
          <p:cNvSpPr txBox="1"/>
          <p:nvPr/>
        </p:nvSpPr>
        <p:spPr>
          <a:xfrm>
            <a:off x="4658770" y="138483"/>
            <a:ext cx="21789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프로그램 설명 및 시연</a:t>
            </a:r>
            <a:endParaRPr lang="en-US" altLang="ko-KR" sz="15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BB3D271-E11E-4A5E-B6CA-39FBF3235AAF}"/>
              </a:ext>
            </a:extLst>
          </p:cNvPr>
          <p:cNvSpPr txBox="1"/>
          <p:nvPr/>
        </p:nvSpPr>
        <p:spPr>
          <a:xfrm>
            <a:off x="837403" y="2195596"/>
            <a:ext cx="13515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사용 기술</a:t>
            </a:r>
            <a:endParaRPr lang="en-US" altLang="ko-KR" sz="20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BE4CF5C-5CEA-44E7-8183-54440A657C56}"/>
              </a:ext>
            </a:extLst>
          </p:cNvPr>
          <p:cNvSpPr txBox="1"/>
          <p:nvPr/>
        </p:nvSpPr>
        <p:spPr>
          <a:xfrm>
            <a:off x="3999188" y="946292"/>
            <a:ext cx="65271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알파 채널이 추가된 </a:t>
            </a:r>
            <a:r>
              <a:rPr lang="en-US" altLang="ko-KR" sz="2800" b="1" dirty="0" err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png</a:t>
            </a:r>
            <a:r>
              <a:rPr lang="en-US" altLang="ko-KR" sz="28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 </a:t>
            </a:r>
            <a:r>
              <a:rPr lang="ko-KR" altLang="en-US" sz="28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파일 만들기</a:t>
            </a:r>
            <a:endParaRPr lang="en-US" altLang="ko-KR" sz="28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B2A3734C-731D-4EEB-B806-174A95F4CDDE}"/>
              </a:ext>
            </a:extLst>
          </p:cNvPr>
          <p:cNvGrpSpPr/>
          <p:nvPr/>
        </p:nvGrpSpPr>
        <p:grpSpPr>
          <a:xfrm>
            <a:off x="3220033" y="1867123"/>
            <a:ext cx="3834148" cy="2728169"/>
            <a:chOff x="3004770" y="2025878"/>
            <a:chExt cx="3834148" cy="2728169"/>
          </a:xfrm>
        </p:grpSpPr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5A4FE7B7-0400-468C-BB82-28A478CF7A61}"/>
                </a:ext>
              </a:extLst>
            </p:cNvPr>
            <p:cNvGrpSpPr/>
            <p:nvPr/>
          </p:nvGrpSpPr>
          <p:grpSpPr>
            <a:xfrm>
              <a:off x="3004770" y="2025878"/>
              <a:ext cx="3446155" cy="2487003"/>
              <a:chOff x="3054036" y="1867123"/>
              <a:chExt cx="3446155" cy="2487003"/>
            </a:xfrm>
          </p:grpSpPr>
          <p:pic>
            <p:nvPicPr>
              <p:cNvPr id="46" name="그림 45" descr="잔디, 사람, 실외, 먹는이(가) 표시된 사진&#10;&#10;자동 생성된 설명">
                <a:extLst>
                  <a:ext uri="{FF2B5EF4-FFF2-40B4-BE49-F238E27FC236}">
                    <a16:creationId xmlns:a16="http://schemas.microsoft.com/office/drawing/2014/main" id="{0C972608-3E19-46AA-8631-0ABBCB3A22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54036" y="1867123"/>
                <a:ext cx="3446155" cy="2487003"/>
              </a:xfrm>
              <a:prstGeom prst="rect">
                <a:avLst/>
              </a:prstGeom>
              <a:ln w="12700">
                <a:solidFill>
                  <a:schemeClr val="tx1"/>
                </a:solidFill>
              </a:ln>
            </p:spPr>
          </p:pic>
          <p:pic>
            <p:nvPicPr>
              <p:cNvPr id="59" name="그림 58">
                <a:extLst>
                  <a:ext uri="{FF2B5EF4-FFF2-40B4-BE49-F238E27FC236}">
                    <a16:creationId xmlns:a16="http://schemas.microsoft.com/office/drawing/2014/main" id="{BEDACFFE-8DFC-4A52-A7C6-349DED89C3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101470" y="2349839"/>
                <a:ext cx="1028700" cy="1257300"/>
              </a:xfrm>
              <a:prstGeom prst="rect">
                <a:avLst/>
              </a:prstGeom>
              <a:ln w="12700">
                <a:solidFill>
                  <a:schemeClr val="tx1"/>
                </a:solidFill>
              </a:ln>
            </p:spPr>
          </p:pic>
        </p:grpSp>
        <p:grpSp>
          <p:nvGrpSpPr>
            <p:cNvPr id="66" name="그룹 65">
              <a:extLst>
                <a:ext uri="{FF2B5EF4-FFF2-40B4-BE49-F238E27FC236}">
                  <a16:creationId xmlns:a16="http://schemas.microsoft.com/office/drawing/2014/main" id="{05F343A9-3795-428A-8445-FF14AF7F71F9}"/>
                </a:ext>
              </a:extLst>
            </p:cNvPr>
            <p:cNvGrpSpPr/>
            <p:nvPr/>
          </p:nvGrpSpPr>
          <p:grpSpPr>
            <a:xfrm>
              <a:off x="5204299" y="3946499"/>
              <a:ext cx="1634619" cy="807548"/>
              <a:chOff x="4130170" y="4416325"/>
              <a:chExt cx="1634619" cy="807548"/>
            </a:xfrm>
          </p:grpSpPr>
          <p:sp>
            <p:nvSpPr>
              <p:cNvPr id="67" name="직사각형 66">
                <a:extLst>
                  <a:ext uri="{FF2B5EF4-FFF2-40B4-BE49-F238E27FC236}">
                    <a16:creationId xmlns:a16="http://schemas.microsoft.com/office/drawing/2014/main" id="{70057797-59A9-4E16-AD71-3DFFCE20AE92}"/>
                  </a:ext>
                </a:extLst>
              </p:cNvPr>
              <p:cNvSpPr/>
              <p:nvPr/>
            </p:nvSpPr>
            <p:spPr>
              <a:xfrm>
                <a:off x="4130170" y="4416325"/>
                <a:ext cx="1634619" cy="807548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dirty="0">
                  <a:latin typeface="+mn-ea"/>
                </a:endParaRPr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CB44C785-9A71-4C55-9276-7D097124ADFF}"/>
                  </a:ext>
                </a:extLst>
              </p:cNvPr>
              <p:cNvSpPr txBox="1"/>
              <p:nvPr/>
            </p:nvSpPr>
            <p:spPr>
              <a:xfrm>
                <a:off x="4434558" y="4607576"/>
                <a:ext cx="1019847" cy="40011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000" b="1" dirty="0">
                    <a:ln>
                      <a:solidFill>
                        <a:schemeClr val="tx1">
                          <a:alpha val="30000"/>
                        </a:schemeClr>
                      </a:solidFill>
                    </a:ln>
                    <a:solidFill>
                      <a:srgbClr val="272123"/>
                    </a:solidFill>
                    <a:latin typeface="+mn-ea"/>
                  </a:rPr>
                  <a:t>.JPG</a:t>
                </a:r>
              </a:p>
            </p:txBody>
          </p:sp>
        </p:grpSp>
      </p:grp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67F31A06-CA0D-4ED4-A15E-9B3325FE7FBF}"/>
              </a:ext>
            </a:extLst>
          </p:cNvPr>
          <p:cNvGrpSpPr/>
          <p:nvPr/>
        </p:nvGrpSpPr>
        <p:grpSpPr>
          <a:xfrm>
            <a:off x="7508160" y="1867123"/>
            <a:ext cx="3820748" cy="2725597"/>
            <a:chOff x="7409914" y="2025878"/>
            <a:chExt cx="3820748" cy="2725597"/>
          </a:xfrm>
        </p:grpSpPr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2B8D4307-FE3D-45E2-A9E9-FCABC3020283}"/>
                </a:ext>
              </a:extLst>
            </p:cNvPr>
            <p:cNvGrpSpPr/>
            <p:nvPr/>
          </p:nvGrpSpPr>
          <p:grpSpPr>
            <a:xfrm>
              <a:off x="7409914" y="2025878"/>
              <a:ext cx="3446155" cy="2487003"/>
              <a:chOff x="7908442" y="1867123"/>
              <a:chExt cx="3446155" cy="2487003"/>
            </a:xfrm>
          </p:grpSpPr>
          <p:pic>
            <p:nvPicPr>
              <p:cNvPr id="54" name="그림 53" descr="잔디, 사람, 실외, 먹는이(가) 표시된 사진&#10;&#10;자동 생성된 설명">
                <a:extLst>
                  <a:ext uri="{FF2B5EF4-FFF2-40B4-BE49-F238E27FC236}">
                    <a16:creationId xmlns:a16="http://schemas.microsoft.com/office/drawing/2014/main" id="{BF7BFE88-BB95-40B7-87FD-493EB626ED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08442" y="1867123"/>
                <a:ext cx="3446155" cy="2487003"/>
              </a:xfrm>
              <a:prstGeom prst="rect">
                <a:avLst/>
              </a:prstGeom>
              <a:ln w="12700">
                <a:solidFill>
                  <a:schemeClr val="tx1"/>
                </a:solidFill>
              </a:ln>
            </p:spPr>
          </p:pic>
          <p:pic>
            <p:nvPicPr>
              <p:cNvPr id="60" name="그림 59" descr="텍스트, 클립아트이(가) 표시된 사진&#10;&#10;자동 생성된 설명">
                <a:extLst>
                  <a:ext uri="{FF2B5EF4-FFF2-40B4-BE49-F238E27FC236}">
                    <a16:creationId xmlns:a16="http://schemas.microsoft.com/office/drawing/2014/main" id="{8F9EF417-CE2D-486E-897D-7FF8632CEA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63018" y="2349834"/>
                <a:ext cx="1026800" cy="1257305"/>
              </a:xfrm>
              <a:prstGeom prst="rect">
                <a:avLst/>
              </a:prstGeom>
              <a:ln w="12700">
                <a:noFill/>
              </a:ln>
            </p:spPr>
          </p:pic>
        </p:grpSp>
        <p:grpSp>
          <p:nvGrpSpPr>
            <p:cNvPr id="69" name="그룹 68">
              <a:extLst>
                <a:ext uri="{FF2B5EF4-FFF2-40B4-BE49-F238E27FC236}">
                  <a16:creationId xmlns:a16="http://schemas.microsoft.com/office/drawing/2014/main" id="{EB8E4A7E-0CB7-45C9-95EF-1E1C306FC296}"/>
                </a:ext>
              </a:extLst>
            </p:cNvPr>
            <p:cNvGrpSpPr/>
            <p:nvPr/>
          </p:nvGrpSpPr>
          <p:grpSpPr>
            <a:xfrm>
              <a:off x="9596055" y="3949070"/>
              <a:ext cx="1634607" cy="802405"/>
              <a:chOff x="7935014" y="4403795"/>
              <a:chExt cx="1634607" cy="802405"/>
            </a:xfrm>
          </p:grpSpPr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988C145E-1F73-431A-89E9-861CFF43D05E}"/>
                  </a:ext>
                </a:extLst>
              </p:cNvPr>
              <p:cNvSpPr/>
              <p:nvPr/>
            </p:nvSpPr>
            <p:spPr>
              <a:xfrm>
                <a:off x="7935014" y="4403795"/>
                <a:ext cx="1634607" cy="802405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dirty="0">
                  <a:latin typeface="+mn-ea"/>
                </a:endParaRPr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B6E5031-A4F4-467B-8BA7-65EA02B9A7A1}"/>
                  </a:ext>
                </a:extLst>
              </p:cNvPr>
              <p:cNvSpPr txBox="1"/>
              <p:nvPr/>
            </p:nvSpPr>
            <p:spPr>
              <a:xfrm>
                <a:off x="8242395" y="4604943"/>
                <a:ext cx="1019847" cy="400110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000" b="1" dirty="0">
                    <a:ln>
                      <a:solidFill>
                        <a:schemeClr val="tx1">
                          <a:alpha val="30000"/>
                        </a:schemeClr>
                      </a:solidFill>
                    </a:ln>
                    <a:solidFill>
                      <a:srgbClr val="272123"/>
                    </a:solidFill>
                    <a:latin typeface="+mn-ea"/>
                  </a:rPr>
                  <a:t>.PNG</a:t>
                </a:r>
              </a:p>
            </p:txBody>
          </p:sp>
        </p:grp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51333951-3345-4EE4-A143-2194A2DD4A0F}"/>
              </a:ext>
            </a:extLst>
          </p:cNvPr>
          <p:cNvSpPr txBox="1"/>
          <p:nvPr/>
        </p:nvSpPr>
        <p:spPr>
          <a:xfrm>
            <a:off x="7197720" y="138484"/>
            <a:ext cx="14834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주요 코드 설명</a:t>
            </a:r>
            <a:endParaRPr lang="en-US" altLang="ko-KR" sz="15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93E6CF51-3B17-414A-8815-CF5436303F48}"/>
              </a:ext>
            </a:extLst>
          </p:cNvPr>
          <p:cNvGrpSpPr/>
          <p:nvPr/>
        </p:nvGrpSpPr>
        <p:grpSpPr>
          <a:xfrm>
            <a:off x="2778620" y="5049741"/>
            <a:ext cx="5074610" cy="430887"/>
            <a:chOff x="6715613" y="4604967"/>
            <a:chExt cx="4989533" cy="430887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6503361-04D0-440B-921C-7874A7F250A3}"/>
                </a:ext>
              </a:extLst>
            </p:cNvPr>
            <p:cNvSpPr txBox="1"/>
            <p:nvPr/>
          </p:nvSpPr>
          <p:spPr>
            <a:xfrm>
              <a:off x="7181576" y="4604967"/>
              <a:ext cx="452357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2200" b="1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추가 응용 </a:t>
              </a:r>
              <a:r>
                <a:rPr lang="en-US" altLang="ko-KR" sz="2200" b="1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: </a:t>
              </a:r>
              <a:r>
                <a:rPr lang="ko-KR" altLang="en-US" sz="2200" b="1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코디 시뮬레이터</a:t>
              </a:r>
              <a:endParaRPr lang="en-US" altLang="ko-KR" sz="22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endParaRPr>
            </a:p>
          </p:txBody>
        </p:sp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D1411EFE-44A3-48B9-B2E9-06EF7305521B}"/>
                </a:ext>
              </a:extLst>
            </p:cNvPr>
            <p:cNvGrpSpPr/>
            <p:nvPr/>
          </p:nvGrpSpPr>
          <p:grpSpPr>
            <a:xfrm>
              <a:off x="6715613" y="4683591"/>
              <a:ext cx="407130" cy="259921"/>
              <a:chOff x="6821401" y="3710077"/>
              <a:chExt cx="407130" cy="259921"/>
            </a:xfrm>
          </p:grpSpPr>
          <p:sp>
            <p:nvSpPr>
              <p:cNvPr id="48" name="갈매기형 수장 11">
                <a:extLst>
                  <a:ext uri="{FF2B5EF4-FFF2-40B4-BE49-F238E27FC236}">
                    <a16:creationId xmlns:a16="http://schemas.microsoft.com/office/drawing/2014/main" id="{C887208F-BC0B-4C17-8FEC-A84FC3BB2357}"/>
                  </a:ext>
                </a:extLst>
              </p:cNvPr>
              <p:cNvSpPr/>
              <p:nvPr/>
            </p:nvSpPr>
            <p:spPr>
              <a:xfrm>
                <a:off x="6992239" y="3710077"/>
                <a:ext cx="236292" cy="259921"/>
              </a:xfrm>
              <a:prstGeom prst="chevron">
                <a:avLst/>
              </a:prstGeom>
              <a:solidFill>
                <a:srgbClr val="2721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49" name="갈매기형 수장 12">
                <a:extLst>
                  <a:ext uri="{FF2B5EF4-FFF2-40B4-BE49-F238E27FC236}">
                    <a16:creationId xmlns:a16="http://schemas.microsoft.com/office/drawing/2014/main" id="{DC1B2D6B-E864-4C72-8B03-91B0BC175CFE}"/>
                  </a:ext>
                </a:extLst>
              </p:cNvPr>
              <p:cNvSpPr/>
              <p:nvPr/>
            </p:nvSpPr>
            <p:spPr>
              <a:xfrm>
                <a:off x="6821401" y="3710077"/>
                <a:ext cx="236292" cy="259921"/>
              </a:xfrm>
              <a:prstGeom prst="chevron">
                <a:avLst/>
              </a:prstGeom>
              <a:solidFill>
                <a:srgbClr val="2721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+mn-ea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89983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>
            <a:cxnSpLocks/>
          </p:cNvCxnSpPr>
          <p:nvPr/>
        </p:nvCxnSpPr>
        <p:spPr>
          <a:xfrm>
            <a:off x="2207568" y="0"/>
            <a:ext cx="0" cy="6858000"/>
          </a:xfrm>
          <a:prstGeom prst="line">
            <a:avLst/>
          </a:prstGeom>
          <a:ln w="12700"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>
            <a:cxnSpLocks/>
          </p:cNvCxnSpPr>
          <p:nvPr/>
        </p:nvCxnSpPr>
        <p:spPr>
          <a:xfrm flipH="1">
            <a:off x="2216540" y="548680"/>
            <a:ext cx="9975460" cy="0"/>
          </a:xfrm>
          <a:prstGeom prst="line">
            <a:avLst/>
          </a:prstGeom>
          <a:ln w="12700"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837404" y="1543126"/>
            <a:ext cx="1511640" cy="434636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9" name="직각 삼각형 8"/>
          <p:cNvSpPr/>
          <p:nvPr/>
        </p:nvSpPr>
        <p:spPr>
          <a:xfrm rot="5400000">
            <a:off x="2226755" y="1964333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997532" y="918011"/>
            <a:ext cx="11913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주제</a:t>
            </a:r>
            <a:endParaRPr lang="en-US" altLang="ko-KR" sz="20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BB3D271-E11E-4A5E-B6CA-39FBF3235AAF}"/>
              </a:ext>
            </a:extLst>
          </p:cNvPr>
          <p:cNvSpPr txBox="1"/>
          <p:nvPr/>
        </p:nvSpPr>
        <p:spPr>
          <a:xfrm>
            <a:off x="837403" y="2195596"/>
            <a:ext cx="13515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사용 기술</a:t>
            </a:r>
            <a:endParaRPr lang="en-US" altLang="ko-KR" sz="20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0B30C2D-B589-4EF1-AD1D-1A5240E83018}"/>
              </a:ext>
            </a:extLst>
          </p:cNvPr>
          <p:cNvSpPr txBox="1"/>
          <p:nvPr/>
        </p:nvSpPr>
        <p:spPr>
          <a:xfrm>
            <a:off x="865029" y="1564507"/>
            <a:ext cx="13515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선정 이유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9488F3A-A879-49E8-9526-70EA08AD81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7748" y="1816625"/>
            <a:ext cx="4034196" cy="160985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98AFBA4-CE5C-4C8F-85AA-45782C4CF9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0676" y="3680750"/>
            <a:ext cx="3491268" cy="159967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0EC15986-512A-4B14-AA53-CCA45C2FFAEF}"/>
              </a:ext>
            </a:extLst>
          </p:cNvPr>
          <p:cNvSpPr txBox="1"/>
          <p:nvPr/>
        </p:nvSpPr>
        <p:spPr>
          <a:xfrm>
            <a:off x="3999188" y="923675"/>
            <a:ext cx="65271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불투명도</a:t>
            </a:r>
            <a:r>
              <a:rPr lang="en-US" altLang="ko-KR" sz="28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, Alpha channel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24149D1-CA20-4607-9731-C551F918D9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23499" y="1823457"/>
            <a:ext cx="4034196" cy="1605543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A6C01B64-9DEA-4C48-9473-365107B3C58C}"/>
              </a:ext>
            </a:extLst>
          </p:cNvPr>
          <p:cNvGrpSpPr/>
          <p:nvPr/>
        </p:nvGrpSpPr>
        <p:grpSpPr>
          <a:xfrm>
            <a:off x="2778621" y="4401961"/>
            <a:ext cx="5066665" cy="400110"/>
            <a:chOff x="6715613" y="3957187"/>
            <a:chExt cx="5066665" cy="400110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4A71D1AA-B990-40E5-8E58-218732B9CDF3}"/>
                </a:ext>
              </a:extLst>
            </p:cNvPr>
            <p:cNvSpPr txBox="1"/>
            <p:nvPr/>
          </p:nvSpPr>
          <p:spPr>
            <a:xfrm>
              <a:off x="7181576" y="3957187"/>
              <a:ext cx="460070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2000" b="1" dirty="0" err="1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크로마키</a:t>
              </a:r>
              <a:r>
                <a:rPr lang="en-US" altLang="ko-KR" sz="2000" b="1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, </a:t>
              </a:r>
              <a:r>
                <a:rPr lang="ko-KR" altLang="en-US" sz="2000" b="1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가중치 연산</a:t>
              </a:r>
              <a:r>
                <a:rPr lang="en-US" altLang="ko-KR" sz="2000" b="1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 </a:t>
              </a:r>
              <a:r>
                <a:rPr lang="ko-KR" altLang="en-US" sz="2000" b="1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등 이용한 합성</a:t>
              </a:r>
              <a:endParaRPr lang="en-US" altLang="ko-KR" sz="20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7402E4DD-7734-4F69-A25A-082659177E06}"/>
                </a:ext>
              </a:extLst>
            </p:cNvPr>
            <p:cNvGrpSpPr/>
            <p:nvPr/>
          </p:nvGrpSpPr>
          <p:grpSpPr>
            <a:xfrm>
              <a:off x="6715613" y="4035811"/>
              <a:ext cx="407130" cy="259921"/>
              <a:chOff x="6821401" y="3710077"/>
              <a:chExt cx="407130" cy="259921"/>
            </a:xfrm>
          </p:grpSpPr>
          <p:sp>
            <p:nvSpPr>
              <p:cNvPr id="61" name="갈매기형 수장 11">
                <a:extLst>
                  <a:ext uri="{FF2B5EF4-FFF2-40B4-BE49-F238E27FC236}">
                    <a16:creationId xmlns:a16="http://schemas.microsoft.com/office/drawing/2014/main" id="{B48379A8-349F-40DF-9899-4A4250809CD1}"/>
                  </a:ext>
                </a:extLst>
              </p:cNvPr>
              <p:cNvSpPr/>
              <p:nvPr/>
            </p:nvSpPr>
            <p:spPr>
              <a:xfrm>
                <a:off x="6992239" y="3710077"/>
                <a:ext cx="236292" cy="259921"/>
              </a:xfrm>
              <a:prstGeom prst="chevron">
                <a:avLst/>
              </a:prstGeom>
              <a:solidFill>
                <a:srgbClr val="2721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62" name="갈매기형 수장 12">
                <a:extLst>
                  <a:ext uri="{FF2B5EF4-FFF2-40B4-BE49-F238E27FC236}">
                    <a16:creationId xmlns:a16="http://schemas.microsoft.com/office/drawing/2014/main" id="{67F1A7C2-6662-4FB5-9106-921365885FE4}"/>
                  </a:ext>
                </a:extLst>
              </p:cNvPr>
              <p:cNvSpPr/>
              <p:nvPr/>
            </p:nvSpPr>
            <p:spPr>
              <a:xfrm>
                <a:off x="6821401" y="3710077"/>
                <a:ext cx="236292" cy="259921"/>
              </a:xfrm>
              <a:prstGeom prst="chevron">
                <a:avLst/>
              </a:prstGeom>
              <a:solidFill>
                <a:srgbClr val="2721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+mn-ea"/>
                </a:endParaRPr>
              </a:p>
            </p:txBody>
          </p:sp>
        </p:grp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FF6B6C97-095E-491F-93D3-2C45ADBE34F7}"/>
              </a:ext>
            </a:extLst>
          </p:cNvPr>
          <p:cNvGrpSpPr/>
          <p:nvPr/>
        </p:nvGrpSpPr>
        <p:grpSpPr>
          <a:xfrm>
            <a:off x="2778620" y="5049741"/>
            <a:ext cx="5074610" cy="400110"/>
            <a:chOff x="6715613" y="4604967"/>
            <a:chExt cx="4989533" cy="400110"/>
          </a:xfrm>
        </p:grpSpPr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409EE318-11C4-4BC1-81D5-0F8685BF3F32}"/>
                </a:ext>
              </a:extLst>
            </p:cNvPr>
            <p:cNvSpPr txBox="1"/>
            <p:nvPr/>
          </p:nvSpPr>
          <p:spPr>
            <a:xfrm>
              <a:off x="7181576" y="4604967"/>
              <a:ext cx="452357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2000" b="1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합성 할 때마다 적절한 연산 수행 필요</a:t>
              </a:r>
              <a:endParaRPr lang="en-US" altLang="ko-KR" sz="20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endParaRPr>
            </a:p>
          </p:txBody>
        </p:sp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169E4CBB-8DFC-4A13-BF1A-775CCE9FBBB6}"/>
                </a:ext>
              </a:extLst>
            </p:cNvPr>
            <p:cNvGrpSpPr/>
            <p:nvPr/>
          </p:nvGrpSpPr>
          <p:grpSpPr>
            <a:xfrm>
              <a:off x="6715613" y="4683591"/>
              <a:ext cx="407130" cy="259921"/>
              <a:chOff x="6821401" y="3710077"/>
              <a:chExt cx="407130" cy="259921"/>
            </a:xfrm>
          </p:grpSpPr>
          <p:sp>
            <p:nvSpPr>
              <p:cNvPr id="73" name="갈매기형 수장 11">
                <a:extLst>
                  <a:ext uri="{FF2B5EF4-FFF2-40B4-BE49-F238E27FC236}">
                    <a16:creationId xmlns:a16="http://schemas.microsoft.com/office/drawing/2014/main" id="{70C59850-47E0-4D19-A952-4C91FCB1AA3E}"/>
                  </a:ext>
                </a:extLst>
              </p:cNvPr>
              <p:cNvSpPr/>
              <p:nvPr/>
            </p:nvSpPr>
            <p:spPr>
              <a:xfrm>
                <a:off x="6992239" y="3710077"/>
                <a:ext cx="236292" cy="259921"/>
              </a:xfrm>
              <a:prstGeom prst="chevron">
                <a:avLst/>
              </a:prstGeom>
              <a:solidFill>
                <a:srgbClr val="2721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74" name="갈매기형 수장 12">
                <a:extLst>
                  <a:ext uri="{FF2B5EF4-FFF2-40B4-BE49-F238E27FC236}">
                    <a16:creationId xmlns:a16="http://schemas.microsoft.com/office/drawing/2014/main" id="{2A0FA886-F577-4EC8-A812-A1775BEA8C7B}"/>
                  </a:ext>
                </a:extLst>
              </p:cNvPr>
              <p:cNvSpPr/>
              <p:nvPr/>
            </p:nvSpPr>
            <p:spPr>
              <a:xfrm>
                <a:off x="6821401" y="3710077"/>
                <a:ext cx="236292" cy="259921"/>
              </a:xfrm>
              <a:prstGeom prst="chevron">
                <a:avLst/>
              </a:prstGeom>
              <a:solidFill>
                <a:srgbClr val="2721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+mn-ea"/>
                </a:endParaRPr>
              </a:p>
            </p:txBody>
          </p:sp>
        </p:grp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88FD3C2D-E07A-40AA-B429-67BE8623BA7F}"/>
              </a:ext>
            </a:extLst>
          </p:cNvPr>
          <p:cNvGrpSpPr/>
          <p:nvPr/>
        </p:nvGrpSpPr>
        <p:grpSpPr>
          <a:xfrm>
            <a:off x="2778620" y="5697521"/>
            <a:ext cx="5066651" cy="400110"/>
            <a:chOff x="6715613" y="5252747"/>
            <a:chExt cx="4949888" cy="400110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3E389D2-0DC5-4332-8FAD-482788D0A909}"/>
                </a:ext>
              </a:extLst>
            </p:cNvPr>
            <p:cNvSpPr txBox="1"/>
            <p:nvPr/>
          </p:nvSpPr>
          <p:spPr>
            <a:xfrm>
              <a:off x="7181576" y="5252747"/>
              <a:ext cx="448392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2000" b="1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“</a:t>
              </a:r>
              <a:r>
                <a:rPr lang="en-US" altLang="ko-KR" sz="2000" b="1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accent1">
                      <a:lumMod val="75000"/>
                    </a:schemeClr>
                  </a:solidFill>
                  <a:latin typeface="+mn-ea"/>
                </a:rPr>
                <a:t>Alpha channel</a:t>
              </a:r>
              <a:r>
                <a:rPr lang="en-US" altLang="ko-KR" sz="2000" b="1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” </a:t>
              </a:r>
              <a:r>
                <a:rPr lang="ko-KR" altLang="en-US" sz="2000" b="1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응용</a:t>
              </a:r>
              <a:endParaRPr lang="en-US" altLang="ko-KR" sz="20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endParaRPr>
            </a:p>
          </p:txBody>
        </p: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018A8DC0-D5CE-44C5-906B-845B865BC055}"/>
                </a:ext>
              </a:extLst>
            </p:cNvPr>
            <p:cNvGrpSpPr/>
            <p:nvPr/>
          </p:nvGrpSpPr>
          <p:grpSpPr>
            <a:xfrm>
              <a:off x="6715613" y="5331371"/>
              <a:ext cx="407130" cy="259921"/>
              <a:chOff x="6821401" y="3710077"/>
              <a:chExt cx="407130" cy="259921"/>
            </a:xfrm>
          </p:grpSpPr>
          <p:sp>
            <p:nvSpPr>
              <p:cNvPr id="29" name="갈매기형 수장 11">
                <a:extLst>
                  <a:ext uri="{FF2B5EF4-FFF2-40B4-BE49-F238E27FC236}">
                    <a16:creationId xmlns:a16="http://schemas.microsoft.com/office/drawing/2014/main" id="{DCEAECD0-840C-473F-9891-3105AFA1DF20}"/>
                  </a:ext>
                </a:extLst>
              </p:cNvPr>
              <p:cNvSpPr/>
              <p:nvPr/>
            </p:nvSpPr>
            <p:spPr>
              <a:xfrm>
                <a:off x="6992239" y="3710077"/>
                <a:ext cx="236292" cy="259921"/>
              </a:xfrm>
              <a:prstGeom prst="chevron">
                <a:avLst/>
              </a:prstGeom>
              <a:solidFill>
                <a:srgbClr val="2721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30" name="갈매기형 수장 12">
                <a:extLst>
                  <a:ext uri="{FF2B5EF4-FFF2-40B4-BE49-F238E27FC236}">
                    <a16:creationId xmlns:a16="http://schemas.microsoft.com/office/drawing/2014/main" id="{347BE54A-DCE0-41CE-AAC5-71368325C096}"/>
                  </a:ext>
                </a:extLst>
              </p:cNvPr>
              <p:cNvSpPr/>
              <p:nvPr/>
            </p:nvSpPr>
            <p:spPr>
              <a:xfrm>
                <a:off x="6821401" y="3710077"/>
                <a:ext cx="236292" cy="259921"/>
              </a:xfrm>
              <a:prstGeom prst="chevron">
                <a:avLst/>
              </a:prstGeom>
              <a:solidFill>
                <a:srgbClr val="2721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+mn-ea"/>
                </a:endParaRPr>
              </a:p>
            </p:txBody>
          </p:sp>
        </p:grp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C105857E-7079-4800-8DE1-FB6CB50DC197}"/>
              </a:ext>
            </a:extLst>
          </p:cNvPr>
          <p:cNvSpPr txBox="1"/>
          <p:nvPr/>
        </p:nvSpPr>
        <p:spPr>
          <a:xfrm>
            <a:off x="3323499" y="3754181"/>
            <a:ext cx="1019847" cy="40011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.JPG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1CE2F84-89BF-493C-B1AC-AFCF0D4DF0CE}"/>
              </a:ext>
            </a:extLst>
          </p:cNvPr>
          <p:cNvSpPr txBox="1"/>
          <p:nvPr/>
        </p:nvSpPr>
        <p:spPr>
          <a:xfrm>
            <a:off x="2567609" y="138483"/>
            <a:ext cx="173112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소개 및 개발 배경</a:t>
            </a:r>
            <a:endParaRPr lang="en-US" altLang="ko-KR" sz="1500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D0546A1-D1E7-4859-A56F-DEC20856E1AC}"/>
              </a:ext>
            </a:extLst>
          </p:cNvPr>
          <p:cNvSpPr txBox="1"/>
          <p:nvPr/>
        </p:nvSpPr>
        <p:spPr>
          <a:xfrm>
            <a:off x="4658770" y="138483"/>
            <a:ext cx="21789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프로그램 설명 및 시연</a:t>
            </a:r>
            <a:endParaRPr lang="en-US" altLang="ko-KR" sz="15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B6AA8C1-9039-4D42-98EE-F917E49F9650}"/>
              </a:ext>
            </a:extLst>
          </p:cNvPr>
          <p:cNvSpPr txBox="1"/>
          <p:nvPr/>
        </p:nvSpPr>
        <p:spPr>
          <a:xfrm>
            <a:off x="7197720" y="138484"/>
            <a:ext cx="14834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주요 코드 설명</a:t>
            </a:r>
            <a:endParaRPr lang="en-US" altLang="ko-KR" sz="15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9981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>
            <a:cxnSpLocks/>
          </p:cNvCxnSpPr>
          <p:nvPr/>
        </p:nvCxnSpPr>
        <p:spPr>
          <a:xfrm>
            <a:off x="2207568" y="0"/>
            <a:ext cx="0" cy="6858000"/>
          </a:xfrm>
          <a:prstGeom prst="line">
            <a:avLst/>
          </a:prstGeom>
          <a:ln w="12700"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>
            <a:cxnSpLocks/>
          </p:cNvCxnSpPr>
          <p:nvPr/>
        </p:nvCxnSpPr>
        <p:spPr>
          <a:xfrm flipH="1">
            <a:off x="2216540" y="548680"/>
            <a:ext cx="9975460" cy="0"/>
          </a:xfrm>
          <a:prstGeom prst="line">
            <a:avLst/>
          </a:prstGeom>
          <a:ln w="12700"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837404" y="2178333"/>
            <a:ext cx="1511640" cy="434636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9" name="직각 삼각형 8"/>
          <p:cNvSpPr/>
          <p:nvPr/>
        </p:nvSpPr>
        <p:spPr>
          <a:xfrm rot="5400000">
            <a:off x="2226755" y="2609656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997532" y="918011"/>
            <a:ext cx="11913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주제</a:t>
            </a:r>
            <a:endParaRPr lang="en-US" altLang="ko-KR" sz="20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37403" y="1560389"/>
            <a:ext cx="13515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선정 이유</a:t>
            </a:r>
            <a:endParaRPr lang="en-US" altLang="ko-KR" sz="20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BB3D271-E11E-4A5E-B6CA-39FBF3235AAF}"/>
              </a:ext>
            </a:extLst>
          </p:cNvPr>
          <p:cNvSpPr txBox="1"/>
          <p:nvPr/>
        </p:nvSpPr>
        <p:spPr>
          <a:xfrm>
            <a:off x="837403" y="2195596"/>
            <a:ext cx="13515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사용 기술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5FA06CD2-3B65-4E51-8967-A252CEE8E877}"/>
              </a:ext>
            </a:extLst>
          </p:cNvPr>
          <p:cNvGrpSpPr/>
          <p:nvPr/>
        </p:nvGrpSpPr>
        <p:grpSpPr>
          <a:xfrm>
            <a:off x="3166686" y="1960499"/>
            <a:ext cx="6009600" cy="400110"/>
            <a:chOff x="6715613" y="5252747"/>
            <a:chExt cx="5871106" cy="400110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04D913B-58CB-4AB5-A411-D3DF31FEB239}"/>
                </a:ext>
              </a:extLst>
            </p:cNvPr>
            <p:cNvSpPr txBox="1"/>
            <p:nvPr/>
          </p:nvSpPr>
          <p:spPr>
            <a:xfrm>
              <a:off x="7181576" y="5252747"/>
              <a:ext cx="540514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2000" b="1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창 관리 및 이벤트 처리</a:t>
              </a:r>
              <a:r>
                <a:rPr lang="en-US" altLang="ko-KR" sz="2000" b="1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, </a:t>
              </a:r>
              <a:r>
                <a:rPr lang="ko-KR" altLang="en-US" sz="2000" b="1" dirty="0" err="1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트랙바</a:t>
              </a:r>
              <a:endParaRPr lang="en-US" altLang="ko-KR" sz="20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endParaRPr>
            </a:p>
          </p:txBody>
        </p: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B68A05C4-A8A0-4203-B184-14ACC522EF5C}"/>
                </a:ext>
              </a:extLst>
            </p:cNvPr>
            <p:cNvGrpSpPr/>
            <p:nvPr/>
          </p:nvGrpSpPr>
          <p:grpSpPr>
            <a:xfrm>
              <a:off x="6715613" y="5331371"/>
              <a:ext cx="407130" cy="259921"/>
              <a:chOff x="6821401" y="3710077"/>
              <a:chExt cx="407130" cy="259921"/>
            </a:xfrm>
          </p:grpSpPr>
          <p:sp>
            <p:nvSpPr>
              <p:cNvPr id="29" name="갈매기형 수장 11">
                <a:extLst>
                  <a:ext uri="{FF2B5EF4-FFF2-40B4-BE49-F238E27FC236}">
                    <a16:creationId xmlns:a16="http://schemas.microsoft.com/office/drawing/2014/main" id="{6631941D-31FA-4E16-BC21-5A5583C3BEB5}"/>
                  </a:ext>
                </a:extLst>
              </p:cNvPr>
              <p:cNvSpPr/>
              <p:nvPr/>
            </p:nvSpPr>
            <p:spPr>
              <a:xfrm>
                <a:off x="6992239" y="3710077"/>
                <a:ext cx="236292" cy="259921"/>
              </a:xfrm>
              <a:prstGeom prst="chevron">
                <a:avLst/>
              </a:prstGeom>
              <a:solidFill>
                <a:srgbClr val="2721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30" name="갈매기형 수장 12">
                <a:extLst>
                  <a:ext uri="{FF2B5EF4-FFF2-40B4-BE49-F238E27FC236}">
                    <a16:creationId xmlns:a16="http://schemas.microsoft.com/office/drawing/2014/main" id="{9982CC3C-B912-4512-8AF3-1C3270D92D76}"/>
                  </a:ext>
                </a:extLst>
              </p:cNvPr>
              <p:cNvSpPr/>
              <p:nvPr/>
            </p:nvSpPr>
            <p:spPr>
              <a:xfrm>
                <a:off x="6821401" y="3710077"/>
                <a:ext cx="236292" cy="259921"/>
              </a:xfrm>
              <a:prstGeom prst="chevron">
                <a:avLst/>
              </a:prstGeom>
              <a:solidFill>
                <a:srgbClr val="2721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+mn-ea"/>
                </a:endParaRPr>
              </a:p>
            </p:txBody>
          </p:sp>
        </p:grp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585A4203-F983-40FE-8A1A-2CD2CCCC210C}"/>
              </a:ext>
            </a:extLst>
          </p:cNvPr>
          <p:cNvSpPr txBox="1"/>
          <p:nvPr/>
        </p:nvSpPr>
        <p:spPr>
          <a:xfrm>
            <a:off x="3999188" y="923675"/>
            <a:ext cx="65271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프로세스</a:t>
            </a:r>
            <a:r>
              <a:rPr lang="en-US" altLang="ko-KR" sz="28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, </a:t>
            </a:r>
            <a:r>
              <a:rPr lang="ko-KR" altLang="en-US" sz="28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영역 추출</a:t>
            </a:r>
            <a:r>
              <a:rPr lang="en-US" altLang="ko-KR" sz="28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, </a:t>
            </a:r>
            <a:r>
              <a:rPr lang="ko-KR" altLang="en-US" sz="28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이미지 연산</a:t>
            </a:r>
            <a:endParaRPr lang="en-US" altLang="ko-KR" sz="28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AF10BBBC-2DCE-4C81-A78B-D9ED17068F3C}"/>
              </a:ext>
            </a:extLst>
          </p:cNvPr>
          <p:cNvGrpSpPr/>
          <p:nvPr/>
        </p:nvGrpSpPr>
        <p:grpSpPr>
          <a:xfrm>
            <a:off x="3171059" y="2636471"/>
            <a:ext cx="6006552" cy="400110"/>
            <a:chOff x="6715613" y="3957187"/>
            <a:chExt cx="6006552" cy="400110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EECD4C4-9DC4-43A6-B907-7A19A439099A}"/>
                </a:ext>
              </a:extLst>
            </p:cNvPr>
            <p:cNvSpPr txBox="1"/>
            <p:nvPr/>
          </p:nvSpPr>
          <p:spPr>
            <a:xfrm>
              <a:off x="7181575" y="3957187"/>
              <a:ext cx="554059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2000" b="1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ROI, </a:t>
              </a:r>
              <a:r>
                <a:rPr lang="ko-KR" altLang="en-US" sz="2000" b="1" dirty="0" err="1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역투영</a:t>
              </a:r>
              <a:r>
                <a:rPr lang="en-US" altLang="ko-KR" sz="2000" b="1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, </a:t>
              </a:r>
              <a:r>
                <a:rPr lang="ko-KR" altLang="en-US" sz="2000" b="1" dirty="0" err="1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쓰레시홀드</a:t>
              </a:r>
              <a:r>
                <a:rPr lang="en-US" altLang="ko-KR" sz="2000" b="1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, </a:t>
              </a:r>
              <a:r>
                <a:rPr lang="ko-KR" altLang="en-US" sz="2000" b="1" dirty="0" err="1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마스킹</a:t>
              </a:r>
              <a:endParaRPr lang="en-US" altLang="ko-KR" sz="20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endParaRPr>
            </a:p>
          </p:txBody>
        </p:sp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776525B2-055B-4552-B9A4-57E38134A0A2}"/>
                </a:ext>
              </a:extLst>
            </p:cNvPr>
            <p:cNvGrpSpPr/>
            <p:nvPr/>
          </p:nvGrpSpPr>
          <p:grpSpPr>
            <a:xfrm>
              <a:off x="6715613" y="4035811"/>
              <a:ext cx="407130" cy="259921"/>
              <a:chOff x="6821401" y="3710077"/>
              <a:chExt cx="407130" cy="259921"/>
            </a:xfrm>
          </p:grpSpPr>
          <p:sp>
            <p:nvSpPr>
              <p:cNvPr id="36" name="갈매기형 수장 11">
                <a:extLst>
                  <a:ext uri="{FF2B5EF4-FFF2-40B4-BE49-F238E27FC236}">
                    <a16:creationId xmlns:a16="http://schemas.microsoft.com/office/drawing/2014/main" id="{612B2F70-98D0-4665-9B8B-88D29E989420}"/>
                  </a:ext>
                </a:extLst>
              </p:cNvPr>
              <p:cNvSpPr/>
              <p:nvPr/>
            </p:nvSpPr>
            <p:spPr>
              <a:xfrm>
                <a:off x="6992239" y="3710077"/>
                <a:ext cx="236292" cy="259921"/>
              </a:xfrm>
              <a:prstGeom prst="chevron">
                <a:avLst/>
              </a:prstGeom>
              <a:solidFill>
                <a:srgbClr val="2721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37" name="갈매기형 수장 12">
                <a:extLst>
                  <a:ext uri="{FF2B5EF4-FFF2-40B4-BE49-F238E27FC236}">
                    <a16:creationId xmlns:a16="http://schemas.microsoft.com/office/drawing/2014/main" id="{D6995F56-1748-4CEF-AC98-F82ED921AF24}"/>
                  </a:ext>
                </a:extLst>
              </p:cNvPr>
              <p:cNvSpPr/>
              <p:nvPr/>
            </p:nvSpPr>
            <p:spPr>
              <a:xfrm>
                <a:off x="6821401" y="3710077"/>
                <a:ext cx="236292" cy="259921"/>
              </a:xfrm>
              <a:prstGeom prst="chevron">
                <a:avLst/>
              </a:prstGeom>
              <a:solidFill>
                <a:srgbClr val="2721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+mn-ea"/>
                </a:endParaRPr>
              </a:p>
            </p:txBody>
          </p:sp>
        </p:grp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517F71B7-3D77-4F78-BB1D-9C596B0F9254}"/>
              </a:ext>
            </a:extLst>
          </p:cNvPr>
          <p:cNvGrpSpPr/>
          <p:nvPr/>
        </p:nvGrpSpPr>
        <p:grpSpPr>
          <a:xfrm>
            <a:off x="3171058" y="3307401"/>
            <a:ext cx="6006554" cy="400110"/>
            <a:chOff x="6715613" y="4604967"/>
            <a:chExt cx="5905853" cy="400110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4F0E30B8-DF7E-4845-89DA-381958FF0E0D}"/>
                </a:ext>
              </a:extLst>
            </p:cNvPr>
            <p:cNvSpPr txBox="1"/>
            <p:nvPr/>
          </p:nvSpPr>
          <p:spPr>
            <a:xfrm>
              <a:off x="7181575" y="4604967"/>
              <a:ext cx="54398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2000" b="1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이미지 색상 표현 방식 </a:t>
              </a:r>
              <a:r>
                <a:rPr lang="en-US" altLang="ko-KR" sz="2000" b="1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– HSV, RGB, RGBA</a:t>
              </a:r>
            </a:p>
          </p:txBody>
        </p: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577426ED-7687-4C98-9A42-76EDD7B272F3}"/>
                </a:ext>
              </a:extLst>
            </p:cNvPr>
            <p:cNvGrpSpPr/>
            <p:nvPr/>
          </p:nvGrpSpPr>
          <p:grpSpPr>
            <a:xfrm>
              <a:off x="6715613" y="4683591"/>
              <a:ext cx="407130" cy="259921"/>
              <a:chOff x="6821401" y="3710077"/>
              <a:chExt cx="407130" cy="259921"/>
            </a:xfrm>
          </p:grpSpPr>
          <p:sp>
            <p:nvSpPr>
              <p:cNvPr id="41" name="갈매기형 수장 11">
                <a:extLst>
                  <a:ext uri="{FF2B5EF4-FFF2-40B4-BE49-F238E27FC236}">
                    <a16:creationId xmlns:a16="http://schemas.microsoft.com/office/drawing/2014/main" id="{C91BFF4F-7173-48FC-954A-6CAD0892838B}"/>
                  </a:ext>
                </a:extLst>
              </p:cNvPr>
              <p:cNvSpPr/>
              <p:nvPr/>
            </p:nvSpPr>
            <p:spPr>
              <a:xfrm>
                <a:off x="6992239" y="3710077"/>
                <a:ext cx="236292" cy="259921"/>
              </a:xfrm>
              <a:prstGeom prst="chevron">
                <a:avLst/>
              </a:prstGeom>
              <a:solidFill>
                <a:srgbClr val="2721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42" name="갈매기형 수장 12">
                <a:extLst>
                  <a:ext uri="{FF2B5EF4-FFF2-40B4-BE49-F238E27FC236}">
                    <a16:creationId xmlns:a16="http://schemas.microsoft.com/office/drawing/2014/main" id="{4DAE1912-4EC4-4E5E-A78E-B215D4FD75BD}"/>
                  </a:ext>
                </a:extLst>
              </p:cNvPr>
              <p:cNvSpPr/>
              <p:nvPr/>
            </p:nvSpPr>
            <p:spPr>
              <a:xfrm>
                <a:off x="6821401" y="3710077"/>
                <a:ext cx="236292" cy="259921"/>
              </a:xfrm>
              <a:prstGeom prst="chevron">
                <a:avLst/>
              </a:prstGeom>
              <a:solidFill>
                <a:srgbClr val="2721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+mn-ea"/>
                </a:endParaRPr>
              </a:p>
            </p:txBody>
          </p:sp>
        </p:grp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66761DCE-F45A-43C9-9DA8-53A587430D36}"/>
              </a:ext>
            </a:extLst>
          </p:cNvPr>
          <p:cNvGrpSpPr/>
          <p:nvPr/>
        </p:nvGrpSpPr>
        <p:grpSpPr>
          <a:xfrm>
            <a:off x="3171058" y="3978563"/>
            <a:ext cx="7273487" cy="400110"/>
            <a:chOff x="6715613" y="4604967"/>
            <a:chExt cx="7151545" cy="400110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7B818E7F-CB6E-4552-8F24-9285A9735A3E}"/>
                </a:ext>
              </a:extLst>
            </p:cNvPr>
            <p:cNvSpPr txBox="1"/>
            <p:nvPr/>
          </p:nvSpPr>
          <p:spPr>
            <a:xfrm>
              <a:off x="7181575" y="4604967"/>
              <a:ext cx="668558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2000" b="1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Bitwise </a:t>
              </a:r>
              <a:r>
                <a:rPr lang="ko-KR" altLang="en-US" sz="2000" b="1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연산</a:t>
              </a:r>
              <a:r>
                <a:rPr lang="en-US" altLang="ko-KR" sz="2000" b="1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, </a:t>
              </a:r>
              <a:r>
                <a:rPr lang="ko-KR" altLang="en-US" sz="2000" b="1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필터링</a:t>
              </a:r>
              <a:r>
                <a:rPr lang="en-US" altLang="ko-KR" sz="2000" b="1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, </a:t>
              </a:r>
              <a:r>
                <a:rPr lang="ko-KR" altLang="en-US" sz="2000" b="1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노이즈 처리</a:t>
              </a:r>
              <a:r>
                <a:rPr lang="en-US" altLang="ko-KR" sz="2000" b="1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 – </a:t>
              </a:r>
              <a:r>
                <a:rPr lang="ko-KR" altLang="en-US" sz="2000" b="1" dirty="0" err="1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컨볼루전</a:t>
              </a:r>
              <a:r>
                <a:rPr lang="en-US" altLang="ko-KR" sz="2000" b="1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, </a:t>
              </a:r>
              <a:r>
                <a:rPr lang="ko-KR" altLang="en-US" sz="2000" b="1" dirty="0" err="1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모폴로지</a:t>
              </a:r>
              <a:endParaRPr lang="en-US" altLang="ko-KR" sz="20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endParaRPr>
            </a:p>
          </p:txBody>
        </p: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3AA5E715-844D-4618-B568-804665C8F32B}"/>
                </a:ext>
              </a:extLst>
            </p:cNvPr>
            <p:cNvGrpSpPr/>
            <p:nvPr/>
          </p:nvGrpSpPr>
          <p:grpSpPr>
            <a:xfrm>
              <a:off x="6715613" y="4683591"/>
              <a:ext cx="407130" cy="259921"/>
              <a:chOff x="6821401" y="3710077"/>
              <a:chExt cx="407130" cy="259921"/>
            </a:xfrm>
          </p:grpSpPr>
          <p:sp>
            <p:nvSpPr>
              <p:cNvPr id="46" name="갈매기형 수장 11">
                <a:extLst>
                  <a:ext uri="{FF2B5EF4-FFF2-40B4-BE49-F238E27FC236}">
                    <a16:creationId xmlns:a16="http://schemas.microsoft.com/office/drawing/2014/main" id="{BC4E28DE-CD52-4875-9547-E920B0F39DF4}"/>
                  </a:ext>
                </a:extLst>
              </p:cNvPr>
              <p:cNvSpPr/>
              <p:nvPr/>
            </p:nvSpPr>
            <p:spPr>
              <a:xfrm>
                <a:off x="6992239" y="3710077"/>
                <a:ext cx="236292" cy="259921"/>
              </a:xfrm>
              <a:prstGeom prst="chevron">
                <a:avLst/>
              </a:prstGeom>
              <a:solidFill>
                <a:srgbClr val="2721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47" name="갈매기형 수장 12">
                <a:extLst>
                  <a:ext uri="{FF2B5EF4-FFF2-40B4-BE49-F238E27FC236}">
                    <a16:creationId xmlns:a16="http://schemas.microsoft.com/office/drawing/2014/main" id="{D14201E7-CA9C-436C-BFDD-FD4D2B3A86B2}"/>
                  </a:ext>
                </a:extLst>
              </p:cNvPr>
              <p:cNvSpPr/>
              <p:nvPr/>
            </p:nvSpPr>
            <p:spPr>
              <a:xfrm>
                <a:off x="6821401" y="3710077"/>
                <a:ext cx="236292" cy="259921"/>
              </a:xfrm>
              <a:prstGeom prst="chevron">
                <a:avLst/>
              </a:prstGeom>
              <a:solidFill>
                <a:srgbClr val="2721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+mn-ea"/>
                </a:endParaRPr>
              </a:p>
            </p:txBody>
          </p:sp>
        </p:grp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0ACA9632-E95B-4527-98CF-39AB4B60F56D}"/>
              </a:ext>
            </a:extLst>
          </p:cNvPr>
          <p:cNvSpPr txBox="1"/>
          <p:nvPr/>
        </p:nvSpPr>
        <p:spPr>
          <a:xfrm>
            <a:off x="2567609" y="138483"/>
            <a:ext cx="173112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소개 및 개발 배경</a:t>
            </a:r>
            <a:endParaRPr lang="en-US" altLang="ko-KR" sz="1500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479FBF7-2D0F-442E-9C12-FF338FE0A8A8}"/>
              </a:ext>
            </a:extLst>
          </p:cNvPr>
          <p:cNvSpPr txBox="1"/>
          <p:nvPr/>
        </p:nvSpPr>
        <p:spPr>
          <a:xfrm>
            <a:off x="4658770" y="138483"/>
            <a:ext cx="21789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프로그램 설명 및 시연</a:t>
            </a:r>
            <a:endParaRPr lang="en-US" altLang="ko-KR" sz="15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A427BE7-FFBA-484D-BE89-BB7222BFC8AE}"/>
              </a:ext>
            </a:extLst>
          </p:cNvPr>
          <p:cNvSpPr txBox="1"/>
          <p:nvPr/>
        </p:nvSpPr>
        <p:spPr>
          <a:xfrm>
            <a:off x="7197720" y="138484"/>
            <a:ext cx="14834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주요 코드 설명</a:t>
            </a:r>
            <a:endParaRPr lang="en-US" altLang="ko-KR" sz="15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90722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1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857995" y="3005599"/>
            <a:ext cx="6476010" cy="941803"/>
            <a:chOff x="3720990" y="3152001"/>
            <a:chExt cx="1710368" cy="941803"/>
          </a:xfrm>
        </p:grpSpPr>
        <p:sp>
          <p:nvSpPr>
            <p:cNvPr id="4" name="TextBox 3"/>
            <p:cNvSpPr txBox="1"/>
            <p:nvPr/>
          </p:nvSpPr>
          <p:spPr>
            <a:xfrm>
              <a:off x="3720990" y="3152001"/>
              <a:ext cx="171036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000" b="1" dirty="0">
                  <a:ln>
                    <a:solidFill>
                      <a:schemeClr val="bg1">
                        <a:lumMod val="85000"/>
                        <a:alpha val="3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+mn-ea"/>
                </a:rPr>
                <a:t>프로그램 설명 및 시연</a:t>
              </a:r>
              <a:endParaRPr lang="en-US" altLang="ko-KR" sz="3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720990" y="3724472"/>
              <a:ext cx="17103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bg1">
                        <a:lumMod val="85000"/>
                        <a:alpha val="3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+mn-ea"/>
                </a:rPr>
                <a:t>Program Description, demonstration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68273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>
            <a:cxnSpLocks/>
          </p:cNvCxnSpPr>
          <p:nvPr/>
        </p:nvCxnSpPr>
        <p:spPr>
          <a:xfrm>
            <a:off x="2207568" y="0"/>
            <a:ext cx="0" cy="6858000"/>
          </a:xfrm>
          <a:prstGeom prst="line">
            <a:avLst/>
          </a:prstGeom>
          <a:ln w="12700"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>
            <a:cxnSpLocks/>
          </p:cNvCxnSpPr>
          <p:nvPr/>
        </p:nvCxnSpPr>
        <p:spPr>
          <a:xfrm flipH="1">
            <a:off x="2216540" y="548680"/>
            <a:ext cx="9975460" cy="0"/>
          </a:xfrm>
          <a:prstGeom prst="line">
            <a:avLst/>
          </a:prstGeom>
          <a:ln w="12700"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241745" y="890656"/>
            <a:ext cx="2107300" cy="434636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9" name="직각 삼각형 8"/>
          <p:cNvSpPr/>
          <p:nvPr/>
        </p:nvSpPr>
        <p:spPr>
          <a:xfrm rot="5400000">
            <a:off x="2226755" y="1311863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41745" y="918011"/>
            <a:ext cx="19471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프로그램 진행</a:t>
            </a:r>
            <a:endParaRPr lang="en-US" altLang="ko-KR" sz="20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41745" y="1560389"/>
            <a:ext cx="19471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수행 결과</a:t>
            </a:r>
            <a:endParaRPr lang="en-US" altLang="ko-KR" sz="20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D86F112C-5395-4788-AC55-F2669696EED4}"/>
              </a:ext>
            </a:extLst>
          </p:cNvPr>
          <p:cNvGrpSpPr/>
          <p:nvPr/>
        </p:nvGrpSpPr>
        <p:grpSpPr>
          <a:xfrm>
            <a:off x="3338357" y="3764562"/>
            <a:ext cx="4618559" cy="2392543"/>
            <a:chOff x="3338357" y="3764562"/>
            <a:chExt cx="4618559" cy="2392543"/>
          </a:xfrm>
        </p:grpSpPr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6CC6A9B1-D39A-42C0-B317-67D356A06272}"/>
                </a:ext>
              </a:extLst>
            </p:cNvPr>
            <p:cNvGrpSpPr/>
            <p:nvPr/>
          </p:nvGrpSpPr>
          <p:grpSpPr>
            <a:xfrm>
              <a:off x="3338357" y="3771982"/>
              <a:ext cx="3808485" cy="309656"/>
              <a:chOff x="3338357" y="3771982"/>
              <a:chExt cx="3808485" cy="309656"/>
            </a:xfrm>
          </p:grpSpPr>
          <p:sp>
            <p:nvSpPr>
              <p:cNvPr id="129" name="직사각형 128">
                <a:extLst>
                  <a:ext uri="{FF2B5EF4-FFF2-40B4-BE49-F238E27FC236}">
                    <a16:creationId xmlns:a16="http://schemas.microsoft.com/office/drawing/2014/main" id="{46940761-CA24-469F-B6F0-7C1BEFB68235}"/>
                  </a:ext>
                </a:extLst>
              </p:cNvPr>
              <p:cNvSpPr/>
              <p:nvPr/>
            </p:nvSpPr>
            <p:spPr>
              <a:xfrm>
                <a:off x="3493183" y="3778072"/>
                <a:ext cx="3653659" cy="303566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500" b="1" dirty="0">
                    <a:solidFill>
                      <a:srgbClr val="272123"/>
                    </a:solidFill>
                  </a:rPr>
                  <a:t>선택 영역 노이즈 제거 및 추가</a:t>
                </a:r>
                <a:r>
                  <a:rPr lang="en-US" altLang="ko-KR" sz="1500" b="1" dirty="0">
                    <a:solidFill>
                      <a:srgbClr val="272123"/>
                    </a:solidFill>
                  </a:rPr>
                  <a:t>/</a:t>
                </a:r>
                <a:r>
                  <a:rPr lang="ko-KR" altLang="en-US" sz="1500" b="1" dirty="0">
                    <a:solidFill>
                      <a:srgbClr val="272123"/>
                    </a:solidFill>
                  </a:rPr>
                  <a:t>제거</a:t>
                </a:r>
              </a:p>
            </p:txBody>
          </p:sp>
          <p:sp>
            <p:nvSpPr>
              <p:cNvPr id="130" name="타원 129">
                <a:extLst>
                  <a:ext uri="{FF2B5EF4-FFF2-40B4-BE49-F238E27FC236}">
                    <a16:creationId xmlns:a16="http://schemas.microsoft.com/office/drawing/2014/main" id="{70725EB6-5C34-49E1-B9F4-78FCDFEF9CD4}"/>
                  </a:ext>
                </a:extLst>
              </p:cNvPr>
              <p:cNvSpPr/>
              <p:nvPr/>
            </p:nvSpPr>
            <p:spPr>
              <a:xfrm>
                <a:off x="3338357" y="3771982"/>
                <a:ext cx="309655" cy="309655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 dirty="0">
                    <a:solidFill>
                      <a:schemeClr val="tx1"/>
                    </a:solidFill>
                  </a:rPr>
                  <a:t>4</a:t>
                </a:r>
                <a:endParaRPr lang="ko-KR" altLang="en-US" b="1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43D418FF-55E8-4E00-807A-2885A8C07F49}"/>
                </a:ext>
              </a:extLst>
            </p:cNvPr>
            <p:cNvGrpSpPr/>
            <p:nvPr/>
          </p:nvGrpSpPr>
          <p:grpSpPr>
            <a:xfrm>
              <a:off x="3799285" y="4248777"/>
              <a:ext cx="2718769" cy="1908328"/>
              <a:chOff x="3799285" y="4248777"/>
              <a:chExt cx="2718769" cy="1908328"/>
            </a:xfrm>
          </p:grpSpPr>
          <p:pic>
            <p:nvPicPr>
              <p:cNvPr id="35" name="그림 34">
                <a:extLst>
                  <a:ext uri="{FF2B5EF4-FFF2-40B4-BE49-F238E27FC236}">
                    <a16:creationId xmlns:a16="http://schemas.microsoft.com/office/drawing/2014/main" id="{AB141FEC-9DA3-44A2-81B5-40FC5CC1E7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156674" y="4248778"/>
                <a:ext cx="1361380" cy="1908326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36" name="그림 35">
                <a:extLst>
                  <a:ext uri="{FF2B5EF4-FFF2-40B4-BE49-F238E27FC236}">
                    <a16:creationId xmlns:a16="http://schemas.microsoft.com/office/drawing/2014/main" id="{827A05C0-34A2-4DB0-8065-0AC6775450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799285" y="4248777"/>
                <a:ext cx="1357389" cy="1908328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</p:grpSp>
        <p:sp>
          <p:nvSpPr>
            <p:cNvPr id="133" name="화살표: 오른쪽 132">
              <a:extLst>
                <a:ext uri="{FF2B5EF4-FFF2-40B4-BE49-F238E27FC236}">
                  <a16:creationId xmlns:a16="http://schemas.microsoft.com/office/drawing/2014/main" id="{E698B9E1-9A9D-4073-A2C8-C260C4CDCDCE}"/>
                </a:ext>
              </a:extLst>
            </p:cNvPr>
            <p:cNvSpPr/>
            <p:nvPr/>
          </p:nvSpPr>
          <p:spPr>
            <a:xfrm>
              <a:off x="7316783" y="3764562"/>
              <a:ext cx="640133" cy="317075"/>
            </a:xfrm>
            <a:prstGeom prst="rightArrow">
              <a:avLst>
                <a:gd name="adj1" fmla="val 43731"/>
                <a:gd name="adj2" fmla="val 84481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B1B8353-9B61-4B0C-8688-85F0CD3553D5}"/>
              </a:ext>
            </a:extLst>
          </p:cNvPr>
          <p:cNvGrpSpPr/>
          <p:nvPr/>
        </p:nvGrpSpPr>
        <p:grpSpPr>
          <a:xfrm>
            <a:off x="8076819" y="3771982"/>
            <a:ext cx="2955204" cy="2537338"/>
            <a:chOff x="8076819" y="3771982"/>
            <a:chExt cx="2955204" cy="2537338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DE3021E9-66DD-41AC-9B26-2E0E99B33AB9}"/>
                </a:ext>
              </a:extLst>
            </p:cNvPr>
            <p:cNvGrpSpPr/>
            <p:nvPr/>
          </p:nvGrpSpPr>
          <p:grpSpPr>
            <a:xfrm>
              <a:off x="8076819" y="3771982"/>
              <a:ext cx="2510623" cy="309656"/>
              <a:chOff x="8076819" y="3771982"/>
              <a:chExt cx="2510623" cy="309656"/>
            </a:xfrm>
          </p:grpSpPr>
          <p:sp>
            <p:nvSpPr>
              <p:cNvPr id="134" name="직사각형 133">
                <a:extLst>
                  <a:ext uri="{FF2B5EF4-FFF2-40B4-BE49-F238E27FC236}">
                    <a16:creationId xmlns:a16="http://schemas.microsoft.com/office/drawing/2014/main" id="{D8FE80C2-2D88-483E-ADF8-5B53E1650EB1}"/>
                  </a:ext>
                </a:extLst>
              </p:cNvPr>
              <p:cNvSpPr/>
              <p:nvPr/>
            </p:nvSpPr>
            <p:spPr>
              <a:xfrm>
                <a:off x="8231646" y="3778072"/>
                <a:ext cx="2355796" cy="303566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500" b="1" dirty="0">
                    <a:solidFill>
                      <a:srgbClr val="272123"/>
                    </a:solidFill>
                  </a:rPr>
                  <a:t>미리보기 </a:t>
                </a:r>
                <a:r>
                  <a:rPr lang="en-US" altLang="ko-KR" sz="1500" b="1" dirty="0">
                    <a:solidFill>
                      <a:srgbClr val="272123"/>
                    </a:solidFill>
                  </a:rPr>
                  <a:t>/ </a:t>
                </a:r>
                <a:r>
                  <a:rPr lang="ko-KR" altLang="en-US" sz="1500" b="1" dirty="0">
                    <a:solidFill>
                      <a:srgbClr val="272123"/>
                    </a:solidFill>
                  </a:rPr>
                  <a:t>저장</a:t>
                </a:r>
              </a:p>
            </p:txBody>
          </p:sp>
          <p:sp>
            <p:nvSpPr>
              <p:cNvPr id="135" name="타원 134">
                <a:extLst>
                  <a:ext uri="{FF2B5EF4-FFF2-40B4-BE49-F238E27FC236}">
                    <a16:creationId xmlns:a16="http://schemas.microsoft.com/office/drawing/2014/main" id="{44F8BBA1-66B2-4306-9104-F16EDF8FCDAB}"/>
                  </a:ext>
                </a:extLst>
              </p:cNvPr>
              <p:cNvSpPr/>
              <p:nvPr/>
            </p:nvSpPr>
            <p:spPr>
              <a:xfrm>
                <a:off x="8076819" y="3771982"/>
                <a:ext cx="309655" cy="309655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 dirty="0">
                    <a:solidFill>
                      <a:schemeClr val="tx1"/>
                    </a:solidFill>
                  </a:rPr>
                  <a:t>5</a:t>
                </a:r>
                <a:endParaRPr lang="ko-KR" altLang="en-US" b="1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5D08A712-4B85-4C60-A7CE-32C873801895}"/>
                </a:ext>
              </a:extLst>
            </p:cNvPr>
            <p:cNvGrpSpPr/>
            <p:nvPr/>
          </p:nvGrpSpPr>
          <p:grpSpPr>
            <a:xfrm>
              <a:off x="8160453" y="3907458"/>
              <a:ext cx="2871570" cy="2401862"/>
              <a:chOff x="8160453" y="3907458"/>
              <a:chExt cx="2871570" cy="2401862"/>
            </a:xfrm>
          </p:grpSpPr>
          <p:pic>
            <p:nvPicPr>
              <p:cNvPr id="37" name="그림 36">
                <a:extLst>
                  <a:ext uri="{FF2B5EF4-FFF2-40B4-BE49-F238E27FC236}">
                    <a16:creationId xmlns:a16="http://schemas.microsoft.com/office/drawing/2014/main" id="{356F4E33-8F08-487F-A7D0-953C2946CE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160453" y="4248777"/>
                <a:ext cx="1357387" cy="190832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42" name="그림 41" descr="사람, 어두운이(가) 표시된 사진&#10;&#10;자동 생성된 설명">
                <a:extLst>
                  <a:ext uri="{FF2B5EF4-FFF2-40B4-BE49-F238E27FC236}">
                    <a16:creationId xmlns:a16="http://schemas.microsoft.com/office/drawing/2014/main" id="{AF0828B5-FDEA-4ABF-9B71-3E11CA7EB9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030471" y="3907458"/>
                <a:ext cx="2001552" cy="2401862"/>
              </a:xfrm>
              <a:prstGeom prst="rect">
                <a:avLst/>
              </a:prstGeom>
              <a:ln>
                <a:noFill/>
              </a:ln>
            </p:spPr>
          </p:pic>
        </p:grpSp>
      </p:grpSp>
      <p:sp>
        <p:nvSpPr>
          <p:cNvPr id="146" name="TextBox 145">
            <a:extLst>
              <a:ext uri="{FF2B5EF4-FFF2-40B4-BE49-F238E27FC236}">
                <a16:creationId xmlns:a16="http://schemas.microsoft.com/office/drawing/2014/main" id="{27B28F4B-A51B-4E61-92AE-2A7829E19ECC}"/>
              </a:ext>
            </a:extLst>
          </p:cNvPr>
          <p:cNvSpPr txBox="1"/>
          <p:nvPr/>
        </p:nvSpPr>
        <p:spPr>
          <a:xfrm>
            <a:off x="252255" y="2195596"/>
            <a:ext cx="19366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시스템 구성도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3AB7868E-5E54-40DC-B70A-6EC769DD6635}"/>
              </a:ext>
            </a:extLst>
          </p:cNvPr>
          <p:cNvSpPr/>
          <p:nvPr/>
        </p:nvSpPr>
        <p:spPr>
          <a:xfrm>
            <a:off x="236283" y="3771982"/>
            <a:ext cx="1774629" cy="126313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rgbClr val="272123"/>
                </a:solidFill>
              </a:rPr>
              <a:t>Alpha Channel</a:t>
            </a:r>
          </a:p>
          <a:p>
            <a:pPr algn="ctr"/>
            <a:r>
              <a:rPr lang="ko-KR" altLang="en-US" sz="1500" b="1" dirty="0">
                <a:solidFill>
                  <a:srgbClr val="272123"/>
                </a:solidFill>
              </a:rPr>
              <a:t>추가하여 저장하는</a:t>
            </a:r>
            <a:endParaRPr lang="en-US" altLang="ko-KR" sz="1500" b="1" dirty="0">
              <a:solidFill>
                <a:srgbClr val="272123"/>
              </a:solidFill>
            </a:endParaRPr>
          </a:p>
          <a:p>
            <a:pPr algn="ctr"/>
            <a:r>
              <a:rPr lang="ko-KR" altLang="en-US" sz="1500" b="1" dirty="0">
                <a:solidFill>
                  <a:srgbClr val="272123"/>
                </a:solidFill>
              </a:rPr>
              <a:t>첫 번째 프로그램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51795ABE-66AA-4E6E-B65F-F0C9A189763C}"/>
              </a:ext>
            </a:extLst>
          </p:cNvPr>
          <p:cNvSpPr/>
          <p:nvPr/>
        </p:nvSpPr>
        <p:spPr>
          <a:xfrm>
            <a:off x="236284" y="3771983"/>
            <a:ext cx="286120" cy="28612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1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28C14455-0512-499C-8B9A-58A21546A88C}"/>
              </a:ext>
            </a:extLst>
          </p:cNvPr>
          <p:cNvGrpSpPr/>
          <p:nvPr/>
        </p:nvGrpSpPr>
        <p:grpSpPr>
          <a:xfrm>
            <a:off x="2579543" y="619718"/>
            <a:ext cx="2794754" cy="2793922"/>
            <a:chOff x="2579543" y="619718"/>
            <a:chExt cx="2794754" cy="2793922"/>
          </a:xfrm>
        </p:grpSpPr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92B96033-F9AF-4C81-AF30-FAC30F235AF9}"/>
                </a:ext>
              </a:extLst>
            </p:cNvPr>
            <p:cNvGrpSpPr/>
            <p:nvPr/>
          </p:nvGrpSpPr>
          <p:grpSpPr>
            <a:xfrm>
              <a:off x="2579543" y="1026076"/>
              <a:ext cx="2003187" cy="309655"/>
              <a:chOff x="2579543" y="1026076"/>
              <a:chExt cx="2003187" cy="309655"/>
            </a:xfrm>
          </p:grpSpPr>
          <p:sp>
            <p:nvSpPr>
              <p:cNvPr id="101" name="직사각형 100">
                <a:extLst>
                  <a:ext uri="{FF2B5EF4-FFF2-40B4-BE49-F238E27FC236}">
                    <a16:creationId xmlns:a16="http://schemas.microsoft.com/office/drawing/2014/main" id="{742DC6A2-44DF-4633-9116-5107E049EBB3}"/>
                  </a:ext>
                </a:extLst>
              </p:cNvPr>
              <p:cNvSpPr/>
              <p:nvPr/>
            </p:nvSpPr>
            <p:spPr>
              <a:xfrm>
                <a:off x="2797237" y="1026079"/>
                <a:ext cx="1785493" cy="30965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500" b="1" dirty="0">
                    <a:solidFill>
                      <a:srgbClr val="272123"/>
                    </a:solidFill>
                  </a:rPr>
                  <a:t>파일 경로 입력</a:t>
                </a:r>
              </a:p>
            </p:txBody>
          </p:sp>
          <p:sp>
            <p:nvSpPr>
              <p:cNvPr id="117" name="타원 116">
                <a:extLst>
                  <a:ext uri="{FF2B5EF4-FFF2-40B4-BE49-F238E27FC236}">
                    <a16:creationId xmlns:a16="http://schemas.microsoft.com/office/drawing/2014/main" id="{DC70F613-09C8-4813-BADF-09C626019E9B}"/>
                  </a:ext>
                </a:extLst>
              </p:cNvPr>
              <p:cNvSpPr/>
              <p:nvPr/>
            </p:nvSpPr>
            <p:spPr>
              <a:xfrm>
                <a:off x="2579543" y="1026076"/>
                <a:ext cx="309655" cy="309655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 dirty="0">
                    <a:solidFill>
                      <a:schemeClr val="tx1"/>
                    </a:solidFill>
                  </a:rPr>
                  <a:t>1</a:t>
                </a:r>
                <a:endParaRPr lang="ko-KR" altLang="en-US" b="1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6" name="화살표: 오른쪽 15">
              <a:extLst>
                <a:ext uri="{FF2B5EF4-FFF2-40B4-BE49-F238E27FC236}">
                  <a16:creationId xmlns:a16="http://schemas.microsoft.com/office/drawing/2014/main" id="{D35D03AE-CFDA-401C-B66C-5B6A61996E42}"/>
                </a:ext>
              </a:extLst>
            </p:cNvPr>
            <p:cNvSpPr/>
            <p:nvPr/>
          </p:nvSpPr>
          <p:spPr>
            <a:xfrm>
              <a:off x="4734164" y="1012567"/>
              <a:ext cx="640133" cy="317075"/>
            </a:xfrm>
            <a:prstGeom prst="rightArrow">
              <a:avLst>
                <a:gd name="adj1" fmla="val 43731"/>
                <a:gd name="adj2" fmla="val 84481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  <p:pic>
          <p:nvPicPr>
            <p:cNvPr id="120" name="그림 119">
              <a:extLst>
                <a:ext uri="{FF2B5EF4-FFF2-40B4-BE49-F238E27FC236}">
                  <a16:creationId xmlns:a16="http://schemas.microsoft.com/office/drawing/2014/main" id="{30FCCD49-DAD2-4D38-B112-74E8404FFDA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94172" y="619718"/>
              <a:ext cx="453243" cy="453243"/>
            </a:xfrm>
            <a:prstGeom prst="rect">
              <a:avLst/>
            </a:prstGeom>
          </p:spPr>
        </p:pic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00366385-76A3-447A-BCDF-6DE01A9DB14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934162" y="1505307"/>
              <a:ext cx="1511642" cy="1908333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</p:pic>
      </p:grp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8EF86E49-67DF-42EA-BE50-F9EE3E9F292A}"/>
              </a:ext>
            </a:extLst>
          </p:cNvPr>
          <p:cNvSpPr/>
          <p:nvPr/>
        </p:nvSpPr>
        <p:spPr>
          <a:xfrm>
            <a:off x="236283" y="5204542"/>
            <a:ext cx="1774629" cy="1263134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solidFill>
                  <a:srgbClr val="272123"/>
                </a:solidFill>
              </a:rPr>
              <a:t>.</a:t>
            </a:r>
            <a:r>
              <a:rPr lang="en-US" altLang="ko-KR" sz="1500" dirty="0" err="1">
                <a:solidFill>
                  <a:srgbClr val="272123"/>
                </a:solidFill>
              </a:rPr>
              <a:t>png</a:t>
            </a:r>
            <a:r>
              <a:rPr lang="en-US" altLang="ko-KR" sz="1500" dirty="0">
                <a:solidFill>
                  <a:srgbClr val="272123"/>
                </a:solidFill>
              </a:rPr>
              <a:t> </a:t>
            </a:r>
            <a:r>
              <a:rPr lang="ko-KR" altLang="en-US" sz="1500" dirty="0">
                <a:solidFill>
                  <a:srgbClr val="272123"/>
                </a:solidFill>
              </a:rPr>
              <a:t>파일 응용한</a:t>
            </a:r>
            <a:endParaRPr lang="en-US" altLang="ko-KR" sz="1500" dirty="0">
              <a:solidFill>
                <a:srgbClr val="272123"/>
              </a:solidFill>
            </a:endParaRPr>
          </a:p>
          <a:p>
            <a:pPr algn="ctr"/>
            <a:r>
              <a:rPr lang="ko-KR" altLang="en-US" sz="1500" dirty="0">
                <a:solidFill>
                  <a:srgbClr val="272123"/>
                </a:solidFill>
              </a:rPr>
              <a:t>코디 시뮬레이터</a:t>
            </a:r>
            <a:endParaRPr lang="en-US" altLang="ko-KR" sz="1500" dirty="0">
              <a:solidFill>
                <a:srgbClr val="272123"/>
              </a:solidFill>
            </a:endParaRPr>
          </a:p>
          <a:p>
            <a:pPr algn="ctr"/>
            <a:r>
              <a:rPr lang="ko-KR" altLang="en-US" sz="1500" dirty="0">
                <a:solidFill>
                  <a:srgbClr val="272123"/>
                </a:solidFill>
              </a:rPr>
              <a:t>두 번째 프로그램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E92D689A-B409-4411-8145-85654E2DFD81}"/>
              </a:ext>
            </a:extLst>
          </p:cNvPr>
          <p:cNvSpPr/>
          <p:nvPr/>
        </p:nvSpPr>
        <p:spPr>
          <a:xfrm>
            <a:off x="236284" y="5197123"/>
            <a:ext cx="286120" cy="286120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2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28" name="화살표: 오른쪽 127">
            <a:extLst>
              <a:ext uri="{FF2B5EF4-FFF2-40B4-BE49-F238E27FC236}">
                <a16:creationId xmlns:a16="http://schemas.microsoft.com/office/drawing/2014/main" id="{015A2C06-1C23-49BE-B61F-46F5F6D0B72A}"/>
              </a:ext>
            </a:extLst>
          </p:cNvPr>
          <p:cNvSpPr/>
          <p:nvPr/>
        </p:nvSpPr>
        <p:spPr>
          <a:xfrm>
            <a:off x="2562555" y="3764562"/>
            <a:ext cx="640133" cy="317075"/>
          </a:xfrm>
          <a:prstGeom prst="rightArrow">
            <a:avLst>
              <a:gd name="adj1" fmla="val 43731"/>
              <a:gd name="adj2" fmla="val 84481"/>
            </a:avLst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57C0EBA3-E2CC-47A4-B196-6EA238887B29}"/>
              </a:ext>
            </a:extLst>
          </p:cNvPr>
          <p:cNvGrpSpPr/>
          <p:nvPr/>
        </p:nvGrpSpPr>
        <p:grpSpPr>
          <a:xfrm>
            <a:off x="8385915" y="1019987"/>
            <a:ext cx="3423487" cy="2393309"/>
            <a:chOff x="8385915" y="1019987"/>
            <a:chExt cx="3423487" cy="2393309"/>
          </a:xfrm>
        </p:grpSpPr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82CEC269-4A50-4929-AEFB-B50E88B941A4}"/>
                </a:ext>
              </a:extLst>
            </p:cNvPr>
            <p:cNvGrpSpPr/>
            <p:nvPr/>
          </p:nvGrpSpPr>
          <p:grpSpPr>
            <a:xfrm>
              <a:off x="8385915" y="1019987"/>
              <a:ext cx="3423487" cy="309656"/>
              <a:chOff x="8385915" y="1019987"/>
              <a:chExt cx="3423487" cy="309656"/>
            </a:xfrm>
          </p:grpSpPr>
          <p:sp>
            <p:nvSpPr>
              <p:cNvPr id="122" name="직사각형 121">
                <a:extLst>
                  <a:ext uri="{FF2B5EF4-FFF2-40B4-BE49-F238E27FC236}">
                    <a16:creationId xmlns:a16="http://schemas.microsoft.com/office/drawing/2014/main" id="{D9F10EE3-6F1A-41F7-BA41-D5BDF1E7D85E}"/>
                  </a:ext>
                </a:extLst>
              </p:cNvPr>
              <p:cNvSpPr/>
              <p:nvPr/>
            </p:nvSpPr>
            <p:spPr>
              <a:xfrm>
                <a:off x="8540741" y="1026077"/>
                <a:ext cx="3268661" cy="303566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500" b="1" dirty="0" err="1">
                    <a:solidFill>
                      <a:srgbClr val="272123"/>
                    </a:solidFill>
                  </a:rPr>
                  <a:t>역투영</a:t>
                </a:r>
                <a:r>
                  <a:rPr lang="en-US" altLang="ko-KR" sz="1500" b="1" dirty="0">
                    <a:solidFill>
                      <a:srgbClr val="272123"/>
                    </a:solidFill>
                  </a:rPr>
                  <a:t>/</a:t>
                </a:r>
                <a:r>
                  <a:rPr lang="ko-KR" altLang="en-US" sz="1500" b="1" dirty="0" err="1">
                    <a:solidFill>
                      <a:srgbClr val="272123"/>
                    </a:solidFill>
                  </a:rPr>
                  <a:t>스레시홀드</a:t>
                </a:r>
                <a:r>
                  <a:rPr lang="en-US" altLang="ko-KR" sz="1500" b="1" dirty="0">
                    <a:solidFill>
                      <a:srgbClr val="272123"/>
                    </a:solidFill>
                  </a:rPr>
                  <a:t>/</a:t>
                </a:r>
                <a:r>
                  <a:rPr lang="ko-KR" altLang="en-US" sz="1500" b="1" dirty="0" err="1">
                    <a:solidFill>
                      <a:srgbClr val="272123"/>
                    </a:solidFill>
                  </a:rPr>
                  <a:t>마스킹</a:t>
                </a:r>
                <a:r>
                  <a:rPr lang="ko-KR" altLang="en-US" sz="1500" b="1" dirty="0">
                    <a:solidFill>
                      <a:srgbClr val="272123"/>
                    </a:solidFill>
                  </a:rPr>
                  <a:t> 수행</a:t>
                </a:r>
              </a:p>
            </p:txBody>
          </p:sp>
          <p:sp>
            <p:nvSpPr>
              <p:cNvPr id="123" name="타원 122">
                <a:extLst>
                  <a:ext uri="{FF2B5EF4-FFF2-40B4-BE49-F238E27FC236}">
                    <a16:creationId xmlns:a16="http://schemas.microsoft.com/office/drawing/2014/main" id="{6FD44654-CB5A-4E89-96BD-0E5D6E53951D}"/>
                  </a:ext>
                </a:extLst>
              </p:cNvPr>
              <p:cNvSpPr/>
              <p:nvPr/>
            </p:nvSpPr>
            <p:spPr>
              <a:xfrm>
                <a:off x="8385915" y="1019987"/>
                <a:ext cx="309655" cy="309655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 dirty="0">
                    <a:solidFill>
                      <a:schemeClr val="tx1"/>
                    </a:solidFill>
                  </a:rPr>
                  <a:t>3</a:t>
                </a:r>
                <a:endParaRPr lang="ko-KR" altLang="en-US" b="1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1162E78E-C2C3-439D-900E-CFABA024E861}"/>
                </a:ext>
              </a:extLst>
            </p:cNvPr>
            <p:cNvGrpSpPr/>
            <p:nvPr/>
          </p:nvGrpSpPr>
          <p:grpSpPr>
            <a:xfrm>
              <a:off x="8420644" y="1504970"/>
              <a:ext cx="3388758" cy="1908326"/>
              <a:chOff x="8420644" y="1504970"/>
              <a:chExt cx="3388758" cy="1908326"/>
            </a:xfrm>
          </p:grpSpPr>
          <p:pic>
            <p:nvPicPr>
              <p:cNvPr id="38" name="그림 37">
                <a:extLst>
                  <a:ext uri="{FF2B5EF4-FFF2-40B4-BE49-F238E27FC236}">
                    <a16:creationId xmlns:a16="http://schemas.microsoft.com/office/drawing/2014/main" id="{2356EA3F-6B40-44B1-A02E-5CD3662449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420644" y="1504970"/>
                <a:ext cx="1357386" cy="1908326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5" name="그림 4" descr="텍스트이(가) 표시된 사진&#10;&#10;자동 생성된 설명">
                <a:extLst>
                  <a:ext uri="{FF2B5EF4-FFF2-40B4-BE49-F238E27FC236}">
                    <a16:creationId xmlns:a16="http://schemas.microsoft.com/office/drawing/2014/main" id="{F9052C4D-FE06-4D21-80D7-1C2CF89E42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489830" y="1514363"/>
                <a:ext cx="1490115" cy="1890585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7" name="그림 6" descr="텍스트이(가) 표시된 사진&#10;&#10;자동 생성된 설명">
                <a:extLst>
                  <a:ext uri="{FF2B5EF4-FFF2-40B4-BE49-F238E27FC236}">
                    <a16:creationId xmlns:a16="http://schemas.microsoft.com/office/drawing/2014/main" id="{0E4BF58E-7D83-4795-9CD6-ED3A6D555E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705411" y="1514363"/>
                <a:ext cx="1103991" cy="1890585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</p:grp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DAC294E9-0D0D-430E-9ADD-B7F37B3F0425}"/>
              </a:ext>
            </a:extLst>
          </p:cNvPr>
          <p:cNvGrpSpPr/>
          <p:nvPr/>
        </p:nvGrpSpPr>
        <p:grpSpPr>
          <a:xfrm>
            <a:off x="5494200" y="1012567"/>
            <a:ext cx="2771812" cy="2392382"/>
            <a:chOff x="5494200" y="1012567"/>
            <a:chExt cx="2771812" cy="2392382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B95EB016-388C-4207-8A55-D96CF9308730}"/>
                </a:ext>
              </a:extLst>
            </p:cNvPr>
            <p:cNvGrpSpPr/>
            <p:nvPr/>
          </p:nvGrpSpPr>
          <p:grpSpPr>
            <a:xfrm>
              <a:off x="5494200" y="1019987"/>
              <a:ext cx="1976852" cy="309656"/>
              <a:chOff x="5494200" y="1019987"/>
              <a:chExt cx="1976852" cy="309656"/>
            </a:xfrm>
          </p:grpSpPr>
          <p:sp>
            <p:nvSpPr>
              <p:cNvPr id="118" name="직사각형 117">
                <a:extLst>
                  <a:ext uri="{FF2B5EF4-FFF2-40B4-BE49-F238E27FC236}">
                    <a16:creationId xmlns:a16="http://schemas.microsoft.com/office/drawing/2014/main" id="{B463F2FD-CAAC-45FF-81B3-D9440F5C4F05}"/>
                  </a:ext>
                </a:extLst>
              </p:cNvPr>
              <p:cNvSpPr/>
              <p:nvPr/>
            </p:nvSpPr>
            <p:spPr>
              <a:xfrm>
                <a:off x="5649027" y="1026077"/>
                <a:ext cx="1822025" cy="303566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500" b="1" dirty="0">
                    <a:solidFill>
                      <a:srgbClr val="272123"/>
                    </a:solidFill>
                  </a:rPr>
                  <a:t> ROI</a:t>
                </a:r>
                <a:r>
                  <a:rPr lang="ko-KR" altLang="en-US" sz="1500" b="1" dirty="0">
                    <a:solidFill>
                      <a:srgbClr val="272123"/>
                    </a:solidFill>
                  </a:rPr>
                  <a:t> 영역선택</a:t>
                </a:r>
              </a:p>
            </p:txBody>
          </p:sp>
          <p:sp>
            <p:nvSpPr>
              <p:cNvPr id="119" name="타원 118">
                <a:extLst>
                  <a:ext uri="{FF2B5EF4-FFF2-40B4-BE49-F238E27FC236}">
                    <a16:creationId xmlns:a16="http://schemas.microsoft.com/office/drawing/2014/main" id="{BA23803B-2D22-4B85-B206-52304D00E1CF}"/>
                  </a:ext>
                </a:extLst>
              </p:cNvPr>
              <p:cNvSpPr/>
              <p:nvPr/>
            </p:nvSpPr>
            <p:spPr>
              <a:xfrm>
                <a:off x="5494200" y="1019987"/>
                <a:ext cx="309655" cy="309655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 dirty="0">
                    <a:solidFill>
                      <a:schemeClr val="tx1"/>
                    </a:solidFill>
                  </a:rPr>
                  <a:t>2</a:t>
                </a:r>
                <a:endParaRPr lang="ko-KR" altLang="en-US" b="1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21" name="화살표: 오른쪽 120">
              <a:extLst>
                <a:ext uri="{FF2B5EF4-FFF2-40B4-BE49-F238E27FC236}">
                  <a16:creationId xmlns:a16="http://schemas.microsoft.com/office/drawing/2014/main" id="{D12DD36A-1370-4BE9-BE6E-861C79B0BDE2}"/>
                </a:ext>
              </a:extLst>
            </p:cNvPr>
            <p:cNvSpPr/>
            <p:nvPr/>
          </p:nvSpPr>
          <p:spPr>
            <a:xfrm>
              <a:off x="7625879" y="1012567"/>
              <a:ext cx="640133" cy="317075"/>
            </a:xfrm>
            <a:prstGeom prst="rightArrow">
              <a:avLst>
                <a:gd name="adj1" fmla="val 43731"/>
                <a:gd name="adj2" fmla="val 84481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B2EF0919-C1C6-417C-B1C9-2B9181CAE749}"/>
                </a:ext>
              </a:extLst>
            </p:cNvPr>
            <p:cNvGrpSpPr/>
            <p:nvPr/>
          </p:nvGrpSpPr>
          <p:grpSpPr>
            <a:xfrm>
              <a:off x="5494200" y="1518309"/>
              <a:ext cx="2270874" cy="1886640"/>
              <a:chOff x="5494200" y="1518309"/>
              <a:chExt cx="2270874" cy="1886640"/>
            </a:xfrm>
          </p:grpSpPr>
          <p:pic>
            <p:nvPicPr>
              <p:cNvPr id="10" name="그림 9" descr="의류, 사람이(가) 표시된 사진&#10;&#10;자동 생성된 설명">
                <a:extLst>
                  <a:ext uri="{FF2B5EF4-FFF2-40B4-BE49-F238E27FC236}">
                    <a16:creationId xmlns:a16="http://schemas.microsoft.com/office/drawing/2014/main" id="{ABD9E4E7-21A1-4FDC-8E61-20C63AAD9B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94200" y="1518309"/>
                <a:ext cx="1572200" cy="188664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55" name="그림 54">
                <a:extLst>
                  <a:ext uri="{FF2B5EF4-FFF2-40B4-BE49-F238E27FC236}">
                    <a16:creationId xmlns:a16="http://schemas.microsoft.com/office/drawing/2014/main" id="{F7E1BB7E-0760-4D69-AADA-71B279218B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722981" y="1796794"/>
                <a:ext cx="1042093" cy="1523529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</p:grp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88B13023-8290-4728-8E94-CEF45E220F56}"/>
              </a:ext>
            </a:extLst>
          </p:cNvPr>
          <p:cNvSpPr txBox="1"/>
          <p:nvPr/>
        </p:nvSpPr>
        <p:spPr>
          <a:xfrm>
            <a:off x="2567609" y="138483"/>
            <a:ext cx="173112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소개 및 개발 배경</a:t>
            </a:r>
            <a:endParaRPr lang="en-US" altLang="ko-KR" sz="15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A180DE3-6838-401D-9DDB-D5B63B0078F7}"/>
              </a:ext>
            </a:extLst>
          </p:cNvPr>
          <p:cNvSpPr txBox="1"/>
          <p:nvPr/>
        </p:nvSpPr>
        <p:spPr>
          <a:xfrm>
            <a:off x="4658770" y="138483"/>
            <a:ext cx="21789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프로그램 설명 및 시연</a:t>
            </a:r>
            <a:endParaRPr lang="en-US" altLang="ko-KR" sz="1500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8B29225-E48D-4F51-94D8-EA846E30DAC4}"/>
              </a:ext>
            </a:extLst>
          </p:cNvPr>
          <p:cNvSpPr txBox="1"/>
          <p:nvPr/>
        </p:nvSpPr>
        <p:spPr>
          <a:xfrm>
            <a:off x="7197720" y="138484"/>
            <a:ext cx="14834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주요 코드 설명</a:t>
            </a:r>
            <a:endParaRPr lang="en-US" altLang="ko-KR" sz="15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59301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>
            <a:cxnSpLocks/>
          </p:cNvCxnSpPr>
          <p:nvPr/>
        </p:nvCxnSpPr>
        <p:spPr>
          <a:xfrm>
            <a:off x="2207568" y="0"/>
            <a:ext cx="0" cy="6858000"/>
          </a:xfrm>
          <a:prstGeom prst="line">
            <a:avLst/>
          </a:prstGeom>
          <a:ln w="12700"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>
            <a:cxnSpLocks/>
          </p:cNvCxnSpPr>
          <p:nvPr/>
        </p:nvCxnSpPr>
        <p:spPr>
          <a:xfrm flipH="1">
            <a:off x="2216540" y="548680"/>
            <a:ext cx="9975460" cy="0"/>
          </a:xfrm>
          <a:prstGeom prst="line">
            <a:avLst/>
          </a:prstGeom>
          <a:ln w="12700"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241745" y="890656"/>
            <a:ext cx="2107300" cy="434636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9" name="직각 삼각형 8"/>
          <p:cNvSpPr/>
          <p:nvPr/>
        </p:nvSpPr>
        <p:spPr>
          <a:xfrm rot="5400000">
            <a:off x="2226755" y="1311863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41745" y="918011"/>
            <a:ext cx="19471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프로그램 진행</a:t>
            </a:r>
            <a:endParaRPr lang="en-US" altLang="ko-KR" sz="20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41745" y="1560389"/>
            <a:ext cx="19471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수행 결과</a:t>
            </a:r>
            <a:endParaRPr lang="en-US" altLang="ko-KR" sz="20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128" name="화살표: 오른쪽 127">
            <a:extLst>
              <a:ext uri="{FF2B5EF4-FFF2-40B4-BE49-F238E27FC236}">
                <a16:creationId xmlns:a16="http://schemas.microsoft.com/office/drawing/2014/main" id="{015A2C06-1C23-49BE-B61F-46F5F6D0B72A}"/>
              </a:ext>
            </a:extLst>
          </p:cNvPr>
          <p:cNvSpPr/>
          <p:nvPr/>
        </p:nvSpPr>
        <p:spPr>
          <a:xfrm>
            <a:off x="2562555" y="3764562"/>
            <a:ext cx="640133" cy="317075"/>
          </a:xfrm>
          <a:prstGeom prst="rightArrow">
            <a:avLst>
              <a:gd name="adj1" fmla="val 43731"/>
              <a:gd name="adj2" fmla="val 84481"/>
            </a:avLst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27B28F4B-A51B-4E61-92AE-2A7829E19ECC}"/>
              </a:ext>
            </a:extLst>
          </p:cNvPr>
          <p:cNvSpPr txBox="1"/>
          <p:nvPr/>
        </p:nvSpPr>
        <p:spPr>
          <a:xfrm>
            <a:off x="252255" y="2195596"/>
            <a:ext cx="19366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시스템 구성도</a:t>
            </a: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4CFBE3B7-15F5-4D65-AFD1-0996FD41F9B9}"/>
              </a:ext>
            </a:extLst>
          </p:cNvPr>
          <p:cNvGrpSpPr/>
          <p:nvPr/>
        </p:nvGrpSpPr>
        <p:grpSpPr>
          <a:xfrm>
            <a:off x="2579543" y="619718"/>
            <a:ext cx="2794754" cy="2793916"/>
            <a:chOff x="2579543" y="619718"/>
            <a:chExt cx="2794754" cy="2793916"/>
          </a:xfrm>
        </p:grpSpPr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8F5FBAA0-E81F-49D0-9898-8ACB569C70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15542" y="1496781"/>
              <a:ext cx="1861238" cy="191685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6BCF7AAC-D30A-47A2-92A9-8392D712A5D9}"/>
                </a:ext>
              </a:extLst>
            </p:cNvPr>
            <p:cNvGrpSpPr/>
            <p:nvPr/>
          </p:nvGrpSpPr>
          <p:grpSpPr>
            <a:xfrm>
              <a:off x="2579543" y="1026076"/>
              <a:ext cx="2003187" cy="309655"/>
              <a:chOff x="2579543" y="1026076"/>
              <a:chExt cx="2003187" cy="309655"/>
            </a:xfrm>
          </p:grpSpPr>
          <p:sp>
            <p:nvSpPr>
              <p:cNvPr id="101" name="직사각형 100">
                <a:extLst>
                  <a:ext uri="{FF2B5EF4-FFF2-40B4-BE49-F238E27FC236}">
                    <a16:creationId xmlns:a16="http://schemas.microsoft.com/office/drawing/2014/main" id="{742DC6A2-44DF-4633-9116-5107E049EBB3}"/>
                  </a:ext>
                </a:extLst>
              </p:cNvPr>
              <p:cNvSpPr/>
              <p:nvPr/>
            </p:nvSpPr>
            <p:spPr>
              <a:xfrm>
                <a:off x="2797237" y="1026079"/>
                <a:ext cx="1785493" cy="30965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500" b="1" dirty="0">
                    <a:solidFill>
                      <a:srgbClr val="272123"/>
                    </a:solidFill>
                  </a:rPr>
                  <a:t>파일 경로 입력</a:t>
                </a:r>
              </a:p>
            </p:txBody>
          </p:sp>
          <p:sp>
            <p:nvSpPr>
              <p:cNvPr id="117" name="타원 116">
                <a:extLst>
                  <a:ext uri="{FF2B5EF4-FFF2-40B4-BE49-F238E27FC236}">
                    <a16:creationId xmlns:a16="http://schemas.microsoft.com/office/drawing/2014/main" id="{DC70F613-09C8-4813-BADF-09C626019E9B}"/>
                  </a:ext>
                </a:extLst>
              </p:cNvPr>
              <p:cNvSpPr/>
              <p:nvPr/>
            </p:nvSpPr>
            <p:spPr>
              <a:xfrm>
                <a:off x="2579543" y="1026076"/>
                <a:ext cx="309655" cy="309655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 dirty="0">
                    <a:solidFill>
                      <a:schemeClr val="tx1"/>
                    </a:solidFill>
                  </a:rPr>
                  <a:t>1</a:t>
                </a:r>
                <a:endParaRPr lang="ko-KR" altLang="en-US" b="1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6" name="화살표: 오른쪽 15">
              <a:extLst>
                <a:ext uri="{FF2B5EF4-FFF2-40B4-BE49-F238E27FC236}">
                  <a16:creationId xmlns:a16="http://schemas.microsoft.com/office/drawing/2014/main" id="{D35D03AE-CFDA-401C-B66C-5B6A61996E42}"/>
                </a:ext>
              </a:extLst>
            </p:cNvPr>
            <p:cNvSpPr/>
            <p:nvPr/>
          </p:nvSpPr>
          <p:spPr>
            <a:xfrm>
              <a:off x="4734164" y="1012567"/>
              <a:ext cx="640133" cy="317075"/>
            </a:xfrm>
            <a:prstGeom prst="rightArrow">
              <a:avLst>
                <a:gd name="adj1" fmla="val 43731"/>
                <a:gd name="adj2" fmla="val 84481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5ADD4BE7-4EEB-4506-B4B0-97A1B3D1122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94172" y="619718"/>
              <a:ext cx="453243" cy="453243"/>
            </a:xfrm>
            <a:prstGeom prst="rect">
              <a:avLst/>
            </a:prstGeom>
          </p:spPr>
        </p:pic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C2CFE8B3-8146-472B-BFD4-1373977CBC32}"/>
              </a:ext>
            </a:extLst>
          </p:cNvPr>
          <p:cNvGrpSpPr/>
          <p:nvPr/>
        </p:nvGrpSpPr>
        <p:grpSpPr>
          <a:xfrm>
            <a:off x="6150392" y="3771982"/>
            <a:ext cx="2698102" cy="2557376"/>
            <a:chOff x="6150392" y="3771982"/>
            <a:chExt cx="2698102" cy="2557376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ECED8680-F8F1-43B6-9D22-381DEBAC313E}"/>
                </a:ext>
              </a:extLst>
            </p:cNvPr>
            <p:cNvGrpSpPr/>
            <p:nvPr/>
          </p:nvGrpSpPr>
          <p:grpSpPr>
            <a:xfrm>
              <a:off x="6393297" y="3771982"/>
              <a:ext cx="1807568" cy="309656"/>
              <a:chOff x="6393297" y="3771982"/>
              <a:chExt cx="1807568" cy="309656"/>
            </a:xfrm>
          </p:grpSpPr>
          <p:sp>
            <p:nvSpPr>
              <p:cNvPr id="134" name="직사각형 133">
                <a:extLst>
                  <a:ext uri="{FF2B5EF4-FFF2-40B4-BE49-F238E27FC236}">
                    <a16:creationId xmlns:a16="http://schemas.microsoft.com/office/drawing/2014/main" id="{D8FE80C2-2D88-483E-ADF8-5B53E1650EB1}"/>
                  </a:ext>
                </a:extLst>
              </p:cNvPr>
              <p:cNvSpPr/>
              <p:nvPr/>
            </p:nvSpPr>
            <p:spPr>
              <a:xfrm>
                <a:off x="6548125" y="3778072"/>
                <a:ext cx="1652740" cy="303566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500" b="1" dirty="0">
                    <a:solidFill>
                      <a:srgbClr val="272123"/>
                    </a:solidFill>
                  </a:rPr>
                  <a:t>저장</a:t>
                </a:r>
              </a:p>
            </p:txBody>
          </p:sp>
          <p:sp>
            <p:nvSpPr>
              <p:cNvPr id="135" name="타원 134">
                <a:extLst>
                  <a:ext uri="{FF2B5EF4-FFF2-40B4-BE49-F238E27FC236}">
                    <a16:creationId xmlns:a16="http://schemas.microsoft.com/office/drawing/2014/main" id="{44F8BBA1-66B2-4306-9104-F16EDF8FCDAB}"/>
                  </a:ext>
                </a:extLst>
              </p:cNvPr>
              <p:cNvSpPr/>
              <p:nvPr/>
            </p:nvSpPr>
            <p:spPr>
              <a:xfrm>
                <a:off x="6393297" y="3771982"/>
                <a:ext cx="309655" cy="309655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 dirty="0">
                    <a:solidFill>
                      <a:schemeClr val="tx1"/>
                    </a:solidFill>
                  </a:rPr>
                  <a:t>5</a:t>
                </a:r>
                <a:endParaRPr lang="ko-KR" altLang="en-US" b="1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CC849977-DD4E-4008-85AB-805DA207EB65}"/>
                </a:ext>
              </a:extLst>
            </p:cNvPr>
            <p:cNvGrpSpPr/>
            <p:nvPr/>
          </p:nvGrpSpPr>
          <p:grpSpPr>
            <a:xfrm>
              <a:off x="6150392" y="4218161"/>
              <a:ext cx="2698102" cy="2111197"/>
              <a:chOff x="6209088" y="4165492"/>
              <a:chExt cx="2698102" cy="2111197"/>
            </a:xfrm>
          </p:grpSpPr>
          <p:pic>
            <p:nvPicPr>
              <p:cNvPr id="5" name="그림 4" descr="사람, 서있는, 남자, 착용이(가) 표시된 사진&#10;&#10;자동 생성된 설명">
                <a:extLst>
                  <a:ext uri="{FF2B5EF4-FFF2-40B4-BE49-F238E27FC236}">
                    <a16:creationId xmlns:a16="http://schemas.microsoft.com/office/drawing/2014/main" id="{3A5553DC-BC91-499E-AC22-5CC5C4BBBC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15431" y="4165492"/>
                <a:ext cx="2091759" cy="2091759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7" name="그림 6" descr="사람, 서있는, 가장이(가) 표시된 사진&#10;&#10;자동 생성된 설명">
                <a:extLst>
                  <a:ext uri="{FF2B5EF4-FFF2-40B4-BE49-F238E27FC236}">
                    <a16:creationId xmlns:a16="http://schemas.microsoft.com/office/drawing/2014/main" id="{B61E2430-5E81-4D86-94E4-944494893F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09088" y="4317305"/>
                <a:ext cx="1959384" cy="1959384"/>
              </a:xfrm>
              <a:prstGeom prst="rect">
                <a:avLst/>
              </a:prstGeom>
              <a:ln>
                <a:noFill/>
              </a:ln>
            </p:spPr>
          </p:pic>
        </p:grp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94860962-111F-47AE-97F2-B3C9736A57C1}"/>
              </a:ext>
            </a:extLst>
          </p:cNvPr>
          <p:cNvGrpSpPr/>
          <p:nvPr/>
        </p:nvGrpSpPr>
        <p:grpSpPr>
          <a:xfrm>
            <a:off x="5494200" y="1012567"/>
            <a:ext cx="2771812" cy="2399169"/>
            <a:chOff x="5494200" y="1012567"/>
            <a:chExt cx="2771812" cy="2399169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D010954B-A3F3-45CC-9841-E9B91826FBDC}"/>
                </a:ext>
              </a:extLst>
            </p:cNvPr>
            <p:cNvGrpSpPr/>
            <p:nvPr/>
          </p:nvGrpSpPr>
          <p:grpSpPr>
            <a:xfrm>
              <a:off x="5494200" y="1019987"/>
              <a:ext cx="1976852" cy="309656"/>
              <a:chOff x="5494200" y="1019987"/>
              <a:chExt cx="1976852" cy="309656"/>
            </a:xfrm>
          </p:grpSpPr>
          <p:sp>
            <p:nvSpPr>
              <p:cNvPr id="118" name="직사각형 117">
                <a:extLst>
                  <a:ext uri="{FF2B5EF4-FFF2-40B4-BE49-F238E27FC236}">
                    <a16:creationId xmlns:a16="http://schemas.microsoft.com/office/drawing/2014/main" id="{B463F2FD-CAAC-45FF-81B3-D9440F5C4F05}"/>
                  </a:ext>
                </a:extLst>
              </p:cNvPr>
              <p:cNvSpPr/>
              <p:nvPr/>
            </p:nvSpPr>
            <p:spPr>
              <a:xfrm>
                <a:off x="5649027" y="1026077"/>
                <a:ext cx="1822025" cy="303566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500" b="1" dirty="0">
                    <a:solidFill>
                      <a:srgbClr val="272123"/>
                    </a:solidFill>
                  </a:rPr>
                  <a:t>R Click </a:t>
                </a:r>
                <a:r>
                  <a:rPr lang="ko-KR" altLang="en-US" sz="1500" b="1" dirty="0">
                    <a:solidFill>
                      <a:srgbClr val="272123"/>
                    </a:solidFill>
                  </a:rPr>
                  <a:t>누르기</a:t>
                </a:r>
                <a:endParaRPr lang="en-US" altLang="ko-KR" sz="1500" b="1" dirty="0">
                  <a:solidFill>
                    <a:srgbClr val="272123"/>
                  </a:solidFill>
                </a:endParaRPr>
              </a:p>
            </p:txBody>
          </p:sp>
          <p:sp>
            <p:nvSpPr>
              <p:cNvPr id="119" name="타원 118">
                <a:extLst>
                  <a:ext uri="{FF2B5EF4-FFF2-40B4-BE49-F238E27FC236}">
                    <a16:creationId xmlns:a16="http://schemas.microsoft.com/office/drawing/2014/main" id="{BA23803B-2D22-4B85-B206-52304D00E1CF}"/>
                  </a:ext>
                </a:extLst>
              </p:cNvPr>
              <p:cNvSpPr/>
              <p:nvPr/>
            </p:nvSpPr>
            <p:spPr>
              <a:xfrm>
                <a:off x="5494200" y="1019987"/>
                <a:ext cx="309655" cy="309655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 dirty="0">
                    <a:solidFill>
                      <a:schemeClr val="tx1"/>
                    </a:solidFill>
                  </a:rPr>
                  <a:t>2</a:t>
                </a:r>
                <a:endParaRPr lang="ko-KR" altLang="en-US" b="1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21" name="화살표: 오른쪽 120">
              <a:extLst>
                <a:ext uri="{FF2B5EF4-FFF2-40B4-BE49-F238E27FC236}">
                  <a16:creationId xmlns:a16="http://schemas.microsoft.com/office/drawing/2014/main" id="{D12DD36A-1370-4BE9-BE6E-861C79B0BDE2}"/>
                </a:ext>
              </a:extLst>
            </p:cNvPr>
            <p:cNvSpPr/>
            <p:nvPr/>
          </p:nvSpPr>
          <p:spPr>
            <a:xfrm>
              <a:off x="7625879" y="1012567"/>
              <a:ext cx="640133" cy="317075"/>
            </a:xfrm>
            <a:prstGeom prst="rightArrow">
              <a:avLst>
                <a:gd name="adj1" fmla="val 43731"/>
                <a:gd name="adj2" fmla="val 84481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679C3AA6-FAAC-408A-982E-1C87663DF60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574647" y="1494883"/>
              <a:ext cx="1855283" cy="191685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057AF0C0-05C6-405E-B999-72F5B9E6AB22}"/>
              </a:ext>
            </a:extLst>
          </p:cNvPr>
          <p:cNvSpPr/>
          <p:nvPr/>
        </p:nvSpPr>
        <p:spPr>
          <a:xfrm>
            <a:off x="236283" y="3771982"/>
            <a:ext cx="1774629" cy="1263134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solidFill>
                  <a:srgbClr val="272123"/>
                </a:solidFill>
              </a:rPr>
              <a:t>Alpha Channel</a:t>
            </a:r>
          </a:p>
          <a:p>
            <a:pPr algn="ctr"/>
            <a:r>
              <a:rPr lang="ko-KR" altLang="en-US" sz="1500" dirty="0">
                <a:solidFill>
                  <a:srgbClr val="272123"/>
                </a:solidFill>
              </a:rPr>
              <a:t>추가하여 저장하는</a:t>
            </a:r>
            <a:endParaRPr lang="en-US" altLang="ko-KR" sz="1500" dirty="0">
              <a:solidFill>
                <a:srgbClr val="272123"/>
              </a:solidFill>
            </a:endParaRPr>
          </a:p>
          <a:p>
            <a:pPr algn="ctr"/>
            <a:r>
              <a:rPr lang="ko-KR" altLang="en-US" sz="1500" dirty="0">
                <a:solidFill>
                  <a:srgbClr val="272123"/>
                </a:solidFill>
              </a:rPr>
              <a:t>첫 번째 프로그램</a:t>
            </a: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E739F0BA-3FFD-46C6-AD29-FA668FD98BFB}"/>
              </a:ext>
            </a:extLst>
          </p:cNvPr>
          <p:cNvSpPr/>
          <p:nvPr/>
        </p:nvSpPr>
        <p:spPr>
          <a:xfrm>
            <a:off x="236284" y="3771983"/>
            <a:ext cx="286120" cy="286120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BE8CB153-A07D-4742-B700-001CCB2CF8B0}"/>
              </a:ext>
            </a:extLst>
          </p:cNvPr>
          <p:cNvSpPr/>
          <p:nvPr/>
        </p:nvSpPr>
        <p:spPr>
          <a:xfrm>
            <a:off x="236283" y="5204542"/>
            <a:ext cx="1774629" cy="126313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rgbClr val="272123"/>
                </a:solidFill>
              </a:rPr>
              <a:t>.</a:t>
            </a:r>
            <a:r>
              <a:rPr lang="en-US" altLang="ko-KR" sz="1500" b="1" dirty="0" err="1">
                <a:solidFill>
                  <a:srgbClr val="272123"/>
                </a:solidFill>
              </a:rPr>
              <a:t>png</a:t>
            </a:r>
            <a:r>
              <a:rPr lang="en-US" altLang="ko-KR" sz="1500" b="1" dirty="0">
                <a:solidFill>
                  <a:srgbClr val="272123"/>
                </a:solidFill>
              </a:rPr>
              <a:t> </a:t>
            </a:r>
            <a:r>
              <a:rPr lang="ko-KR" altLang="en-US" sz="1500" b="1" dirty="0">
                <a:solidFill>
                  <a:srgbClr val="272123"/>
                </a:solidFill>
              </a:rPr>
              <a:t>파일 응용한</a:t>
            </a:r>
            <a:endParaRPr lang="en-US" altLang="ko-KR" sz="1500" b="1" dirty="0">
              <a:solidFill>
                <a:srgbClr val="272123"/>
              </a:solidFill>
            </a:endParaRPr>
          </a:p>
          <a:p>
            <a:pPr algn="ctr"/>
            <a:r>
              <a:rPr lang="ko-KR" altLang="en-US" sz="1500" b="1" dirty="0">
                <a:solidFill>
                  <a:srgbClr val="272123"/>
                </a:solidFill>
              </a:rPr>
              <a:t>코디 시뮬레이터</a:t>
            </a:r>
            <a:endParaRPr lang="en-US" altLang="ko-KR" sz="1500" b="1" dirty="0">
              <a:solidFill>
                <a:srgbClr val="272123"/>
              </a:solidFill>
            </a:endParaRPr>
          </a:p>
          <a:p>
            <a:pPr algn="ctr"/>
            <a:r>
              <a:rPr lang="ko-KR" altLang="en-US" sz="1500" b="1" dirty="0">
                <a:solidFill>
                  <a:srgbClr val="272123"/>
                </a:solidFill>
              </a:rPr>
              <a:t>두 번째 프로그램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ACAF31A6-D7EA-43B1-9E03-51F4E7114A88}"/>
              </a:ext>
            </a:extLst>
          </p:cNvPr>
          <p:cNvSpPr/>
          <p:nvPr/>
        </p:nvSpPr>
        <p:spPr>
          <a:xfrm>
            <a:off x="236284" y="5197123"/>
            <a:ext cx="286120" cy="28612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2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B3E11E5D-5F6E-4A14-A51F-72E546783DCD}"/>
              </a:ext>
            </a:extLst>
          </p:cNvPr>
          <p:cNvGrpSpPr/>
          <p:nvPr/>
        </p:nvGrpSpPr>
        <p:grpSpPr>
          <a:xfrm>
            <a:off x="3338357" y="3764562"/>
            <a:ext cx="2935037" cy="2391544"/>
            <a:chOff x="3338357" y="3764562"/>
            <a:chExt cx="2935037" cy="2391544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D434B4D1-21F4-4E18-BE6B-74844B02644D}"/>
                </a:ext>
              </a:extLst>
            </p:cNvPr>
            <p:cNvGrpSpPr/>
            <p:nvPr/>
          </p:nvGrpSpPr>
          <p:grpSpPr>
            <a:xfrm>
              <a:off x="3338357" y="3771982"/>
              <a:ext cx="2016065" cy="309655"/>
              <a:chOff x="3338357" y="3771982"/>
              <a:chExt cx="2016065" cy="309655"/>
            </a:xfrm>
          </p:grpSpPr>
          <p:sp>
            <p:nvSpPr>
              <p:cNvPr id="129" name="직사각형 128">
                <a:extLst>
                  <a:ext uri="{FF2B5EF4-FFF2-40B4-BE49-F238E27FC236}">
                    <a16:creationId xmlns:a16="http://schemas.microsoft.com/office/drawing/2014/main" id="{46940761-CA24-469F-B6F0-7C1BEFB68235}"/>
                  </a:ext>
                </a:extLst>
              </p:cNvPr>
              <p:cNvSpPr/>
              <p:nvPr/>
            </p:nvSpPr>
            <p:spPr>
              <a:xfrm>
                <a:off x="3493184" y="3778072"/>
                <a:ext cx="1861238" cy="303504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500" b="1" dirty="0">
                    <a:solidFill>
                      <a:srgbClr val="272123"/>
                    </a:solidFill>
                  </a:rPr>
                  <a:t>L Click </a:t>
                </a:r>
                <a:r>
                  <a:rPr lang="ko-KR" altLang="en-US" sz="1500" b="1" dirty="0">
                    <a:solidFill>
                      <a:srgbClr val="272123"/>
                    </a:solidFill>
                  </a:rPr>
                  <a:t>누르기</a:t>
                </a:r>
              </a:p>
            </p:txBody>
          </p:sp>
          <p:sp>
            <p:nvSpPr>
              <p:cNvPr id="130" name="타원 129">
                <a:extLst>
                  <a:ext uri="{FF2B5EF4-FFF2-40B4-BE49-F238E27FC236}">
                    <a16:creationId xmlns:a16="http://schemas.microsoft.com/office/drawing/2014/main" id="{70725EB6-5C34-49E1-B9F4-78FCDFEF9CD4}"/>
                  </a:ext>
                </a:extLst>
              </p:cNvPr>
              <p:cNvSpPr/>
              <p:nvPr/>
            </p:nvSpPr>
            <p:spPr>
              <a:xfrm>
                <a:off x="3338357" y="3771982"/>
                <a:ext cx="309655" cy="309655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 dirty="0">
                    <a:solidFill>
                      <a:schemeClr val="tx1"/>
                    </a:solidFill>
                  </a:rPr>
                  <a:t>4</a:t>
                </a:r>
                <a:endParaRPr lang="ko-KR" altLang="en-US" b="1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33" name="화살표: 오른쪽 132">
              <a:extLst>
                <a:ext uri="{FF2B5EF4-FFF2-40B4-BE49-F238E27FC236}">
                  <a16:creationId xmlns:a16="http://schemas.microsoft.com/office/drawing/2014/main" id="{E698B9E1-9A9D-4073-A2C8-C260C4CDCDCE}"/>
                </a:ext>
              </a:extLst>
            </p:cNvPr>
            <p:cNvSpPr/>
            <p:nvPr/>
          </p:nvSpPr>
          <p:spPr>
            <a:xfrm>
              <a:off x="5633261" y="3764562"/>
              <a:ext cx="640133" cy="317075"/>
            </a:xfrm>
            <a:prstGeom prst="rightArrow">
              <a:avLst>
                <a:gd name="adj1" fmla="val 43731"/>
                <a:gd name="adj2" fmla="val 84481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  <p:pic>
          <p:nvPicPr>
            <p:cNvPr id="31" name="그림 30" descr="텍스트이(가) 표시된 사진&#10;&#10;자동 생성된 설명">
              <a:extLst>
                <a:ext uri="{FF2B5EF4-FFF2-40B4-BE49-F238E27FC236}">
                  <a16:creationId xmlns:a16="http://schemas.microsoft.com/office/drawing/2014/main" id="{62369CAB-C84E-458F-893D-D96948E4EEB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4152" y="4248717"/>
              <a:ext cx="1907389" cy="190738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AF61017B-327F-4A5B-A10A-9EC3BEF18949}"/>
              </a:ext>
            </a:extLst>
          </p:cNvPr>
          <p:cNvGrpSpPr/>
          <p:nvPr/>
        </p:nvGrpSpPr>
        <p:grpSpPr>
          <a:xfrm>
            <a:off x="8385915" y="1019987"/>
            <a:ext cx="1976851" cy="2389850"/>
            <a:chOff x="8385915" y="1019987"/>
            <a:chExt cx="1976851" cy="2389850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92618EC7-4E20-4E9D-B4EF-882FD7BC3CB0}"/>
                </a:ext>
              </a:extLst>
            </p:cNvPr>
            <p:cNvGrpSpPr/>
            <p:nvPr/>
          </p:nvGrpSpPr>
          <p:grpSpPr>
            <a:xfrm>
              <a:off x="8385915" y="1019987"/>
              <a:ext cx="1976851" cy="309656"/>
              <a:chOff x="8385915" y="1019987"/>
              <a:chExt cx="1976851" cy="309656"/>
            </a:xfrm>
          </p:grpSpPr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30EB2CA7-7D02-4AE1-BCFE-2A4EDDF1BD86}"/>
                  </a:ext>
                </a:extLst>
              </p:cNvPr>
              <p:cNvSpPr/>
              <p:nvPr/>
            </p:nvSpPr>
            <p:spPr>
              <a:xfrm>
                <a:off x="8540741" y="1026077"/>
                <a:ext cx="1822025" cy="303566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500" b="1" dirty="0">
                    <a:solidFill>
                      <a:srgbClr val="272123"/>
                    </a:solidFill>
                  </a:rPr>
                  <a:t>R Click </a:t>
                </a:r>
                <a:r>
                  <a:rPr lang="ko-KR" altLang="en-US" sz="1500" b="1" dirty="0">
                    <a:solidFill>
                      <a:srgbClr val="272123"/>
                    </a:solidFill>
                  </a:rPr>
                  <a:t>떼기</a:t>
                </a:r>
                <a:endParaRPr lang="en-US" altLang="ko-KR" sz="1500" b="1" dirty="0">
                  <a:solidFill>
                    <a:srgbClr val="272123"/>
                  </a:solidFill>
                </a:endParaRPr>
              </a:p>
            </p:txBody>
          </p:sp>
          <p:sp>
            <p:nvSpPr>
              <p:cNvPr id="49" name="타원 48">
                <a:extLst>
                  <a:ext uri="{FF2B5EF4-FFF2-40B4-BE49-F238E27FC236}">
                    <a16:creationId xmlns:a16="http://schemas.microsoft.com/office/drawing/2014/main" id="{0168A254-BEA1-4B2B-B22A-A916F3CEBEE0}"/>
                  </a:ext>
                </a:extLst>
              </p:cNvPr>
              <p:cNvSpPr/>
              <p:nvPr/>
            </p:nvSpPr>
            <p:spPr>
              <a:xfrm>
                <a:off x="8385915" y="1019987"/>
                <a:ext cx="309655" cy="309655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 dirty="0">
                    <a:solidFill>
                      <a:schemeClr val="tx1"/>
                    </a:solidFill>
                  </a:rPr>
                  <a:t>3</a:t>
                </a:r>
                <a:endParaRPr lang="ko-KR" altLang="en-US" b="1" dirty="0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E7026F25-40A3-443A-BF12-5F74411AEE3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9710" y="1496781"/>
              <a:ext cx="1913056" cy="191305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10E0D073-FDF2-4CDE-9547-0935FC581D1A}"/>
              </a:ext>
            </a:extLst>
          </p:cNvPr>
          <p:cNvSpPr txBox="1"/>
          <p:nvPr/>
        </p:nvSpPr>
        <p:spPr>
          <a:xfrm>
            <a:off x="2567609" y="138483"/>
            <a:ext cx="173112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소개 및 개발 배경</a:t>
            </a:r>
            <a:endParaRPr lang="en-US" altLang="ko-KR" sz="15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B1E1077-65B5-4CD1-BE71-4E83D05C123A}"/>
              </a:ext>
            </a:extLst>
          </p:cNvPr>
          <p:cNvSpPr txBox="1"/>
          <p:nvPr/>
        </p:nvSpPr>
        <p:spPr>
          <a:xfrm>
            <a:off x="4658770" y="138483"/>
            <a:ext cx="21789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프로그램 설명 및 시연</a:t>
            </a:r>
            <a:endParaRPr lang="en-US" altLang="ko-KR" sz="1500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CD69DA5-177F-430B-AAC0-C873D0E04501}"/>
              </a:ext>
            </a:extLst>
          </p:cNvPr>
          <p:cNvSpPr txBox="1"/>
          <p:nvPr/>
        </p:nvSpPr>
        <p:spPr>
          <a:xfrm>
            <a:off x="7197720" y="138484"/>
            <a:ext cx="14834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주요 코드 설명</a:t>
            </a:r>
            <a:endParaRPr lang="en-US" altLang="ko-KR" sz="15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55474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8" grpId="0" animBg="1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1631</Words>
  <Application>Microsoft Office PowerPoint</Application>
  <PresentationFormat>와이드스크린</PresentationFormat>
  <Paragraphs>339</Paragraphs>
  <Slides>23</Slides>
  <Notes>22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6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PARK SANGMIN</dc:creator>
  <cp:lastModifiedBy>PARK SANGMIN</cp:lastModifiedBy>
  <cp:revision>2</cp:revision>
  <dcterms:created xsi:type="dcterms:W3CDTF">2020-12-07T06:04:33Z</dcterms:created>
  <dcterms:modified xsi:type="dcterms:W3CDTF">2020-12-07T06:15:58Z</dcterms:modified>
</cp:coreProperties>
</file>